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74" r:id="rId7"/>
    <p:sldId id="262" r:id="rId8"/>
    <p:sldId id="263" r:id="rId9"/>
    <p:sldId id="264" r:id="rId10"/>
    <p:sldId id="265" r:id="rId11"/>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8" autoAdjust="0"/>
    <p:restoredTop sz="94660"/>
  </p:normalViewPr>
  <p:slideViewPr>
    <p:cSldViewPr>
      <p:cViewPr varScale="1">
        <p:scale>
          <a:sx n="56" d="100"/>
          <a:sy n="56" d="100"/>
        </p:scale>
        <p:origin x="271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그룹 37">
            <a:extLst>
              <a:ext uri="{FF2B5EF4-FFF2-40B4-BE49-F238E27FC236}">
                <a16:creationId xmlns:a16="http://schemas.microsoft.com/office/drawing/2014/main" id="{FB9DA0D0-348B-40E2-9522-9775F838C48A}"/>
              </a:ext>
            </a:extLst>
          </p:cNvPr>
          <p:cNvGrpSpPr/>
          <p:nvPr/>
        </p:nvGrpSpPr>
        <p:grpSpPr>
          <a:xfrm>
            <a:off x="0" y="-108004"/>
            <a:ext cx="5471998" cy="8100003"/>
            <a:chOff x="0" y="-108004"/>
            <a:chExt cx="5471998" cy="8100003"/>
          </a:xfrm>
        </p:grpSpPr>
        <p:sp>
          <p:nvSpPr>
            <p:cNvPr id="32" name="object 32"/>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19" name="object 19"/>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2" name="object 22"/>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1" name="object 31"/>
            <p:cNvSpPr/>
            <p:nvPr/>
          </p:nvSpPr>
          <p:spPr>
            <a:xfrm>
              <a:off x="857415" y="2601887"/>
              <a:ext cx="3969004" cy="3653141"/>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6" name="object 16"/>
            <p:cNvSpPr txBox="1"/>
            <p:nvPr/>
          </p:nvSpPr>
          <p:spPr>
            <a:xfrm>
              <a:off x="1168100" y="263579"/>
              <a:ext cx="2025950" cy="150529"/>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La salvación y el juicio de Dios</a:t>
              </a:r>
              <a:endParaRPr lang="es-ES" sz="1000" dirty="0">
                <a:latin typeface="Malgun Gothic"/>
                <a:cs typeface="Malgun Gothic"/>
              </a:endParaRPr>
            </a:p>
          </p:txBody>
        </p:sp>
        <p:sp>
          <p:nvSpPr>
            <p:cNvPr id="15" name="object 15"/>
            <p:cNvSpPr txBox="1"/>
            <p:nvPr/>
          </p:nvSpPr>
          <p:spPr>
            <a:xfrm>
              <a:off x="1142700" y="560717"/>
              <a:ext cx="3415893"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La torre de Babel</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Gn</a:t>
              </a:r>
              <a:r>
                <a:rPr sz="900" dirty="0">
                  <a:latin typeface="Malgun Gothic"/>
                  <a:cs typeface="Malgun Gothic"/>
                </a:rPr>
                <a:t> 11</a:t>
              </a:r>
            </a:p>
            <a:p>
              <a:pPr marL="25400">
                <a:lnSpc>
                  <a:spcPts val="1080"/>
                </a:lnSpc>
                <a:spcBef>
                  <a:spcPts val="54"/>
                </a:spcBef>
              </a:pPr>
              <a:r>
                <a:rPr lang="es-ES" sz="900" dirty="0">
                  <a:latin typeface="Malgun Gothic"/>
                  <a:cs typeface="Malgun Gothic"/>
                </a:rPr>
                <a:t>Himnario 351</a:t>
              </a:r>
              <a:r>
                <a:rPr sz="900" dirty="0">
                  <a:latin typeface="Malgun Gothic"/>
                  <a:cs typeface="Malgun Gothic"/>
                </a:rPr>
                <a:t> (</a:t>
              </a:r>
              <a:r>
                <a:rPr lang="es-ES" sz="900" dirty="0">
                  <a:latin typeface="Malgun Gothic"/>
                  <a:cs typeface="Malgun Gothic"/>
                </a:rPr>
                <a:t>No hay otro nombre en mí</a:t>
              </a:r>
              <a:r>
                <a:rPr sz="900" dirty="0">
                  <a:latin typeface="Malgun Gothic"/>
                  <a:cs typeface="Malgun Gothic"/>
                </a:rPr>
                <a:t>)</a:t>
              </a:r>
            </a:p>
          </p:txBody>
        </p:sp>
        <p:sp>
          <p:nvSpPr>
            <p:cNvPr id="13" name="object 13"/>
            <p:cNvSpPr txBox="1"/>
            <p:nvPr/>
          </p:nvSpPr>
          <p:spPr>
            <a:xfrm>
              <a:off x="1286159" y="1638300"/>
              <a:ext cx="3579791" cy="139700"/>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está mal exaltar a los seres humanos sin Dios e intentar ser uno con el otro.</a:t>
              </a:r>
            </a:p>
          </p:txBody>
        </p:sp>
        <p:sp>
          <p:nvSpPr>
            <p:cNvPr id="10" name="object 10"/>
            <p:cNvSpPr txBox="1"/>
            <p:nvPr/>
          </p:nvSpPr>
          <p:spPr>
            <a:xfrm>
              <a:off x="1286159" y="1981213"/>
              <a:ext cx="3579791" cy="266687"/>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Saber que si peco contra Dios, pierdo mi bendición, pero si obedezco, puedo volver a obtenerla.</a:t>
              </a:r>
              <a:endParaRPr sz="900" dirty="0">
                <a:latin typeface="Malgun Gothic"/>
                <a:cs typeface="Malgun Gothic"/>
              </a:endParaRPr>
            </a:p>
          </p:txBody>
        </p:sp>
        <p:sp>
          <p:nvSpPr>
            <p:cNvPr id="4" name="object 4"/>
            <p:cNvSpPr txBox="1"/>
            <p:nvPr/>
          </p:nvSpPr>
          <p:spPr>
            <a:xfrm>
              <a:off x="1778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86</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3" name="object 3">
              <a:extLst>
                <a:ext uri="{FF2B5EF4-FFF2-40B4-BE49-F238E27FC236}">
                  <a16:creationId xmlns:a16="http://schemas.microsoft.com/office/drawing/2014/main" id="{EEA7EB2B-A4A1-488E-856A-4A2BFB9E186C}"/>
                </a:ext>
              </a:extLst>
            </p:cNvPr>
            <p:cNvSpPr txBox="1"/>
            <p:nvPr/>
          </p:nvSpPr>
          <p:spPr>
            <a:xfrm>
              <a:off x="216065" y="446265"/>
              <a:ext cx="800107" cy="667511"/>
            </a:xfrm>
            <a:prstGeom prst="rect">
              <a:avLst/>
            </a:prstGeom>
          </p:spPr>
          <p:txBody>
            <a:bodyPr wrap="square" lIns="0" tIns="33369" rIns="0" bIns="0" rtlCol="0">
              <a:noAutofit/>
            </a:bodyPr>
            <a:lstStyle/>
            <a:p>
              <a:pPr>
                <a:lnSpc>
                  <a:spcPts val="5255"/>
                </a:lnSpc>
              </a:pPr>
              <a:r>
                <a:rPr sz="6600" b="1" spc="-339" dirty="0">
                  <a:latin typeface="Times New Roman"/>
                  <a:cs typeface="Times New Roman"/>
                </a:rPr>
                <a:t>23</a:t>
              </a:r>
              <a:endParaRPr sz="6600" dirty="0">
                <a:latin typeface="Times New Roman"/>
                <a:cs typeface="Times New Roman"/>
              </a:endParaRPr>
            </a:p>
          </p:txBody>
        </p:sp>
        <p:sp>
          <p:nvSpPr>
            <p:cNvPr id="34" name="object 16">
              <a:extLst>
                <a:ext uri="{FF2B5EF4-FFF2-40B4-BE49-F238E27FC236}">
                  <a16:creationId xmlns:a16="http://schemas.microsoft.com/office/drawing/2014/main" id="{7DF90FF2-6F05-4E08-A413-2A8639EF2A2B}"/>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5" name="object 11">
              <a:extLst>
                <a:ext uri="{FF2B5EF4-FFF2-40B4-BE49-F238E27FC236}">
                  <a16:creationId xmlns:a16="http://schemas.microsoft.com/office/drawing/2014/main" id="{1C1F695E-3BD0-4E18-A476-5AE96ED59003}"/>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7" name="그림 36">
              <a:extLst>
                <a:ext uri="{FF2B5EF4-FFF2-40B4-BE49-F238E27FC236}">
                  <a16:creationId xmlns:a16="http://schemas.microsoft.com/office/drawing/2014/main" id="{3D1468C7-AE45-4101-92B2-732FDC8CABE1}"/>
                </a:ext>
              </a:extLst>
            </p:cNvPr>
            <p:cNvPicPr>
              <a:picLocks noChangeAspect="1"/>
            </p:cNvPicPr>
            <p:nvPr/>
          </p:nvPicPr>
          <p:blipFill>
            <a:blip r:embed="rId3"/>
            <a:stretch>
              <a:fillRect/>
            </a:stretch>
          </p:blipFill>
          <p:spPr>
            <a:xfrm>
              <a:off x="432748" y="6334143"/>
              <a:ext cx="4666302" cy="1095358"/>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그룹 30">
            <a:extLst>
              <a:ext uri="{FF2B5EF4-FFF2-40B4-BE49-F238E27FC236}">
                <a16:creationId xmlns:a16="http://schemas.microsoft.com/office/drawing/2014/main" id="{74A5CD1E-F9B9-446D-BE10-1863B4FA698B}"/>
              </a:ext>
            </a:extLst>
          </p:cNvPr>
          <p:cNvGrpSpPr/>
          <p:nvPr/>
        </p:nvGrpSpPr>
        <p:grpSpPr>
          <a:xfrm>
            <a:off x="-147701" y="-111696"/>
            <a:ext cx="5724003" cy="8207997"/>
            <a:chOff x="-147701" y="-111696"/>
            <a:chExt cx="5724003" cy="8207997"/>
          </a:xfrm>
        </p:grpSpPr>
        <p:sp>
          <p:nvSpPr>
            <p:cNvPr id="26" name="object 26"/>
            <p:cNvSpPr/>
            <p:nvPr/>
          </p:nvSpPr>
          <p:spPr>
            <a:xfrm>
              <a:off x="140296" y="0"/>
              <a:ext cx="5211000" cy="7991995"/>
            </a:xfrm>
            <a:custGeom>
              <a:avLst/>
              <a:gdLst/>
              <a:ahLst/>
              <a:cxnLst/>
              <a:rect l="l" t="t" r="r" b="b"/>
              <a:pathLst>
                <a:path w="5211000" h="7991995">
                  <a:moveTo>
                    <a:pt x="0" y="7991995"/>
                  </a:moveTo>
                  <a:lnTo>
                    <a:pt x="5211000" y="7991995"/>
                  </a:lnTo>
                  <a:lnTo>
                    <a:pt x="5211000"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379600"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1019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51019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0400"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0400"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796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6" name="object 16"/>
            <p:cNvSpPr/>
            <p:nvPr/>
          </p:nvSpPr>
          <p:spPr>
            <a:xfrm>
              <a:off x="5102092"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102092"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4304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430499"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0" name="object 20"/>
            <p:cNvSpPr/>
            <p:nvPr/>
          </p:nvSpPr>
          <p:spPr>
            <a:xfrm>
              <a:off x="5351297" y="-111696"/>
              <a:ext cx="225005" cy="8207997"/>
            </a:xfrm>
            <a:custGeom>
              <a:avLst/>
              <a:gdLst/>
              <a:ahLst/>
              <a:cxnLst/>
              <a:rect l="l" t="t" r="r" b="b"/>
              <a:pathLst>
                <a:path w="225005" h="8207997">
                  <a:moveTo>
                    <a:pt x="120700" y="111696"/>
                  </a:moveTo>
                  <a:lnTo>
                    <a:pt x="0" y="111696"/>
                  </a:lnTo>
                  <a:lnTo>
                    <a:pt x="0" y="8103692"/>
                  </a:lnTo>
                  <a:lnTo>
                    <a:pt x="120700" y="8103692"/>
                  </a:lnTo>
                  <a:lnTo>
                    <a:pt x="120700" y="111696"/>
                  </a:lnTo>
                  <a:close/>
                </a:path>
              </a:pathLst>
            </a:custGeom>
            <a:solidFill>
              <a:srgbClr val="6DCFF6"/>
            </a:solidFill>
          </p:spPr>
          <p:txBody>
            <a:bodyPr wrap="square" lIns="0" tIns="0" rIns="0" bIns="0" rtlCol="0">
              <a:noAutofit/>
            </a:bodyPr>
            <a:lstStyle/>
            <a:p>
              <a:endParaRPr/>
            </a:p>
          </p:txBody>
        </p:sp>
        <p:sp>
          <p:nvSpPr>
            <p:cNvPr id="21" name="object 21"/>
            <p:cNvSpPr/>
            <p:nvPr/>
          </p:nvSpPr>
          <p:spPr>
            <a:xfrm>
              <a:off x="498655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2" name="object 22"/>
            <p:cNvSpPr/>
            <p:nvPr/>
          </p:nvSpPr>
          <p:spPr>
            <a:xfrm>
              <a:off x="1588486" y="876867"/>
              <a:ext cx="3484905" cy="693623"/>
            </a:xfrm>
            <a:custGeom>
              <a:avLst/>
              <a:gdLst/>
              <a:ahLst/>
              <a:cxnLst/>
              <a:rect l="l" t="t" r="r" b="b"/>
              <a:pathLst>
                <a:path w="3484905" h="693623">
                  <a:moveTo>
                    <a:pt x="152400" y="0"/>
                  </a:moveTo>
                  <a:lnTo>
                    <a:pt x="109547" y="6108"/>
                  </a:lnTo>
                  <a:lnTo>
                    <a:pt x="71415" y="23277"/>
                  </a:lnTo>
                  <a:lnTo>
                    <a:pt x="39737" y="49772"/>
                  </a:lnTo>
                  <a:lnTo>
                    <a:pt x="16247" y="83860"/>
                  </a:lnTo>
                  <a:lnTo>
                    <a:pt x="2678" y="123807"/>
                  </a:lnTo>
                  <a:lnTo>
                    <a:pt x="0" y="152400"/>
                  </a:lnTo>
                  <a:lnTo>
                    <a:pt x="0" y="541223"/>
                  </a:lnTo>
                  <a:lnTo>
                    <a:pt x="6108" y="584079"/>
                  </a:lnTo>
                  <a:lnTo>
                    <a:pt x="23277" y="622213"/>
                  </a:lnTo>
                  <a:lnTo>
                    <a:pt x="49772" y="653890"/>
                  </a:lnTo>
                  <a:lnTo>
                    <a:pt x="83860" y="677378"/>
                  </a:lnTo>
                  <a:lnTo>
                    <a:pt x="123807" y="690945"/>
                  </a:lnTo>
                  <a:lnTo>
                    <a:pt x="152400" y="693623"/>
                  </a:lnTo>
                  <a:lnTo>
                    <a:pt x="3332505" y="693623"/>
                  </a:lnTo>
                  <a:lnTo>
                    <a:pt x="3375362" y="687515"/>
                  </a:lnTo>
                  <a:lnTo>
                    <a:pt x="3413495" y="670349"/>
                  </a:lnTo>
                  <a:lnTo>
                    <a:pt x="3445172" y="643855"/>
                  </a:lnTo>
                  <a:lnTo>
                    <a:pt x="3468660" y="609767"/>
                  </a:lnTo>
                  <a:lnTo>
                    <a:pt x="3482227" y="569818"/>
                  </a:lnTo>
                  <a:lnTo>
                    <a:pt x="3484905" y="541223"/>
                  </a:lnTo>
                  <a:lnTo>
                    <a:pt x="3484905" y="152400"/>
                  </a:lnTo>
                  <a:lnTo>
                    <a:pt x="3478798" y="109547"/>
                  </a:lnTo>
                  <a:lnTo>
                    <a:pt x="3461631" y="71415"/>
                  </a:lnTo>
                  <a:lnTo>
                    <a:pt x="3435137" y="39737"/>
                  </a:lnTo>
                  <a:lnTo>
                    <a:pt x="3401050" y="16247"/>
                  </a:lnTo>
                  <a:lnTo>
                    <a:pt x="3361100" y="2678"/>
                  </a:lnTo>
                  <a:lnTo>
                    <a:pt x="3332505" y="0"/>
                  </a:lnTo>
                  <a:lnTo>
                    <a:pt x="152400" y="0"/>
                  </a:lnTo>
                  <a:close/>
                </a:path>
              </a:pathLst>
            </a:custGeom>
            <a:solidFill>
              <a:srgbClr val="8DD7F7"/>
            </a:solidFill>
          </p:spPr>
          <p:txBody>
            <a:bodyPr wrap="square" lIns="0" tIns="0" rIns="0" bIns="0" rtlCol="0">
              <a:noAutofit/>
            </a:bodyPr>
            <a:lstStyle/>
            <a:p>
              <a:endParaRPr/>
            </a:p>
          </p:txBody>
        </p:sp>
        <p:sp>
          <p:nvSpPr>
            <p:cNvPr id="23" name="object 23"/>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solidFill>
              <a:srgbClr val="FFFFFF"/>
            </a:solidFill>
          </p:spPr>
          <p:txBody>
            <a:bodyPr wrap="square" lIns="0" tIns="0" rIns="0" bIns="0" rtlCol="0">
              <a:noAutofit/>
            </a:bodyPr>
            <a:lstStyle/>
            <a:p>
              <a:endParaRPr/>
            </a:p>
          </p:txBody>
        </p:sp>
        <p:sp>
          <p:nvSpPr>
            <p:cNvPr id="24" name="object 24"/>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ln w="25400">
              <a:solidFill>
                <a:srgbClr val="8DD7F7"/>
              </a:solidFill>
            </a:ln>
          </p:spPr>
          <p:txBody>
            <a:bodyPr wrap="square" lIns="0" tIns="0" rIns="0" bIns="0" rtlCol="0">
              <a:noAutofit/>
            </a:bodyPr>
            <a:lstStyle/>
            <a:p>
              <a:endParaRPr/>
            </a:p>
          </p:txBody>
        </p:sp>
        <p:sp>
          <p:nvSpPr>
            <p:cNvPr id="25" name="object 25"/>
            <p:cNvSpPr/>
            <p:nvPr/>
          </p:nvSpPr>
          <p:spPr>
            <a:xfrm>
              <a:off x="486285" y="634316"/>
              <a:ext cx="922082" cy="1109763"/>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147701" y="-111696"/>
              <a:ext cx="287997" cy="8207997"/>
            </a:xfrm>
            <a:custGeom>
              <a:avLst/>
              <a:gdLst/>
              <a:ahLst/>
              <a:cxnLst/>
              <a:rect l="l" t="t" r="r" b="b"/>
              <a:pathLst>
                <a:path w="287997" h="8207997">
                  <a:moveTo>
                    <a:pt x="287997" y="111696"/>
                  </a:moveTo>
                  <a:lnTo>
                    <a:pt x="147701" y="111696"/>
                  </a:lnTo>
                  <a:lnTo>
                    <a:pt x="147701" y="8103692"/>
                  </a:lnTo>
                  <a:lnTo>
                    <a:pt x="287997" y="8103692"/>
                  </a:lnTo>
                  <a:lnTo>
                    <a:pt x="287997" y="111696"/>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5061450" y="7597700"/>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95</a:t>
              </a:r>
              <a:endParaRPr sz="1000">
                <a:latin typeface="Times New Roman"/>
                <a:cs typeface="Times New Roman"/>
              </a:endParaRPr>
            </a:p>
          </p:txBody>
        </p:sp>
        <p:sp>
          <p:nvSpPr>
            <p:cNvPr id="27" name="object 8">
              <a:extLst>
                <a:ext uri="{FF2B5EF4-FFF2-40B4-BE49-F238E27FC236}">
                  <a16:creationId xmlns:a16="http://schemas.microsoft.com/office/drawing/2014/main" id="{A64356B7-99A0-4361-A929-8433A2ABEEB9}"/>
                </a:ext>
              </a:extLst>
            </p:cNvPr>
            <p:cNvSpPr txBox="1"/>
            <p:nvPr/>
          </p:nvSpPr>
          <p:spPr>
            <a:xfrm>
              <a:off x="1668450" y="512942"/>
              <a:ext cx="3194347" cy="126273"/>
            </a:xfrm>
            <a:prstGeom prst="rect">
              <a:avLst/>
            </a:prstGeom>
          </p:spPr>
          <p:txBody>
            <a:bodyPr wrap="square" lIns="0" tIns="6383" rIns="0" bIns="0" rtlCol="0">
              <a:noAutofit/>
            </a:bodyPr>
            <a:lstStyle/>
            <a:p>
              <a:pPr marL="12219">
                <a:lnSpc>
                  <a:spcPts val="1005"/>
                </a:lnSpc>
              </a:pPr>
              <a:r>
                <a:rPr lang="es-ES" sz="770" dirty="0">
                  <a:solidFill>
                    <a:srgbClr val="363435"/>
                  </a:solidFill>
                  <a:latin typeface="Malgun Gothic"/>
                  <a:cs typeface="Malgun Gothic"/>
                </a:rPr>
                <a:t>Elije entre las siguientes actividades y organiza lo que has aprendido.</a:t>
              </a:r>
            </a:p>
          </p:txBody>
        </p:sp>
        <p:sp>
          <p:nvSpPr>
            <p:cNvPr id="28" name="object 7">
              <a:extLst>
                <a:ext uri="{FF2B5EF4-FFF2-40B4-BE49-F238E27FC236}">
                  <a16:creationId xmlns:a16="http://schemas.microsoft.com/office/drawing/2014/main" id="{740549A5-9900-4D81-8539-FD31EA858879}"/>
                </a:ext>
              </a:extLst>
            </p:cNvPr>
            <p:cNvSpPr txBox="1"/>
            <p:nvPr/>
          </p:nvSpPr>
          <p:spPr>
            <a:xfrm>
              <a:off x="1673489" y="869213"/>
              <a:ext cx="3105054" cy="464287"/>
            </a:xfrm>
            <a:prstGeom prst="rect">
              <a:avLst/>
            </a:prstGeom>
          </p:spPr>
          <p:txBody>
            <a:bodyPr wrap="square" lIns="0" tIns="5712" rIns="0" bIns="0" rtlCol="0">
              <a:noAutofit/>
            </a:bodyPr>
            <a:lstStyle/>
            <a:p>
              <a:pPr algn="ctr">
                <a:lnSpc>
                  <a:spcPts val="900"/>
                </a:lnSpc>
              </a:pPr>
              <a:r>
                <a:rPr lang="es-ES" sz="770" spc="-38" dirty="0">
                  <a:solidFill>
                    <a:srgbClr val="363435"/>
                  </a:solidFill>
                  <a:latin typeface="Malgun Gothic"/>
                  <a:cs typeface="Malgun Gothic"/>
                </a:rPr>
                <a:t>Mapa mental / Cartas a personas en la Biblia / Cartas de evangelización usando el contenido de la unidad / Artículo de periódico / Diario del personaje / Diseño de camiseta / Dibujos animados de 4 cortes / Publicidad de caligrafía / Cartel / Crear un cuestionario bíblico / Crear una crucigrama</a:t>
              </a:r>
            </a:p>
          </p:txBody>
        </p:sp>
        <p:sp>
          <p:nvSpPr>
            <p:cNvPr id="29" name="object 4">
              <a:extLst>
                <a:ext uri="{FF2B5EF4-FFF2-40B4-BE49-F238E27FC236}">
                  <a16:creationId xmlns:a16="http://schemas.microsoft.com/office/drawing/2014/main" id="{7D8A2625-4F5C-43EF-BE9D-8BDF8E63735D}"/>
                </a:ext>
              </a:extLst>
            </p:cNvPr>
            <p:cNvSpPr txBox="1"/>
            <p:nvPr/>
          </p:nvSpPr>
          <p:spPr>
            <a:xfrm rot="1980000">
              <a:off x="1049410" y="478493"/>
              <a:ext cx="46324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Actividad</a:t>
              </a:r>
              <a:endParaRPr sz="1155" spc="-144" dirty="0">
                <a:latin typeface="Malgun Gothic"/>
                <a:cs typeface="Malgun Gothic"/>
              </a:endParaRPr>
            </a:p>
          </p:txBody>
        </p:sp>
        <p:sp>
          <p:nvSpPr>
            <p:cNvPr id="30" name="object 3">
              <a:extLst>
                <a:ext uri="{FF2B5EF4-FFF2-40B4-BE49-F238E27FC236}">
                  <a16:creationId xmlns:a16="http://schemas.microsoft.com/office/drawing/2014/main" id="{24B7F8EA-7BEE-4C43-B65D-4CA53BF5EA35}"/>
                </a:ext>
              </a:extLst>
            </p:cNvPr>
            <p:cNvSpPr txBox="1"/>
            <p:nvPr/>
          </p:nvSpPr>
          <p:spPr>
            <a:xfrm rot="19620000">
              <a:off x="471581" y="424709"/>
              <a:ext cx="66075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Resumen </a:t>
              </a:r>
              <a:endParaRPr sz="1155" spc="-144" dirty="0">
                <a:latin typeface="Malgun Gothic"/>
                <a:cs typeface="Malgun Gothic"/>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그룹 35">
            <a:extLst>
              <a:ext uri="{FF2B5EF4-FFF2-40B4-BE49-F238E27FC236}">
                <a16:creationId xmlns:a16="http://schemas.microsoft.com/office/drawing/2014/main" id="{F09A9ABA-575E-4F48-AB30-F9D8B2F72DBC}"/>
              </a:ext>
            </a:extLst>
          </p:cNvPr>
          <p:cNvGrpSpPr/>
          <p:nvPr/>
        </p:nvGrpSpPr>
        <p:grpSpPr>
          <a:xfrm>
            <a:off x="-3" y="-108004"/>
            <a:ext cx="5471998" cy="8100003"/>
            <a:chOff x="-3" y="-108004"/>
            <a:chExt cx="5471998" cy="8100003"/>
          </a:xfrm>
        </p:grpSpPr>
        <p:sp>
          <p:nvSpPr>
            <p:cNvPr id="24" name="object 24"/>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5" name="object 25"/>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6" name="object 26"/>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7" name="object 27"/>
            <p:cNvSpPr/>
            <p:nvPr/>
          </p:nvSpPr>
          <p:spPr>
            <a:xfrm>
              <a:off x="540000" y="5242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11491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700281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41971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730761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55331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58234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4" name="object 34"/>
            <p:cNvSpPr/>
            <p:nvPr/>
          </p:nvSpPr>
          <p:spPr>
            <a:xfrm>
              <a:off x="540000" y="67113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7" name="object 17"/>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549549" y="46706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912731" y="53862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16794" y="50777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1" name="object 21"/>
            <p:cNvSpPr/>
            <p:nvPr/>
          </p:nvSpPr>
          <p:spPr>
            <a:xfrm>
              <a:off x="1222484" y="51774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69081" y="497758"/>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578848" y="90574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4" name="object 14"/>
            <p:cNvSpPr txBox="1"/>
            <p:nvPr/>
          </p:nvSpPr>
          <p:spPr>
            <a:xfrm>
              <a:off x="536286" y="1262797"/>
              <a:ext cx="4516223" cy="1028976"/>
            </a:xfrm>
            <a:prstGeom prst="rect">
              <a:avLst/>
            </a:prstGeom>
          </p:spPr>
          <p:txBody>
            <a:bodyPr wrap="square" lIns="0" tIns="6604" rIns="0" bIns="0" rtlCol="0">
              <a:noAutofit/>
            </a:bodyPr>
            <a:lstStyle/>
            <a:p>
              <a:pPr marR="639" indent="120650" algn="just">
                <a:lnSpc>
                  <a:spcPts val="1100"/>
                </a:lnSpc>
              </a:pPr>
              <a:r>
                <a:rPr lang="es-ES" sz="900" dirty="0">
                  <a:latin typeface="Malgun Gothic"/>
                  <a:cs typeface="Malgun Gothic"/>
                </a:rPr>
                <a:t>¿Cómo surgieron en el mundo los miles de idiomas y diversas razas que existen hoy? Los lingüistas han demostrado que el lenguaje que utilizamos no es producto de la evolución. En otras palabras, no ha evolucionado de gritos de animales a palabras sofisticadas con sistemas gramaticales poco a poco. El lenguaje es un regalo de Dios para los humanos, y el idioma original del mundo era uno. Por supuesto, también hubo una raza. Sin embargo, los humanos abusaron de la gran bendición de tener un solo idioma y raza y rivalizaron con Dios, y esto ha llevado a la división del idioma y el pueblo. Ese es el acontecimiento de ‘la torre de Babel’.</a:t>
              </a:r>
            </a:p>
          </p:txBody>
        </p:sp>
        <p:sp>
          <p:nvSpPr>
            <p:cNvPr id="13" name="object 13"/>
            <p:cNvSpPr txBox="1"/>
            <p:nvPr/>
          </p:nvSpPr>
          <p:spPr>
            <a:xfrm>
              <a:off x="536401" y="2515048"/>
              <a:ext cx="4516223" cy="1256852"/>
            </a:xfrm>
            <a:prstGeom prst="rect">
              <a:avLst/>
            </a:prstGeom>
          </p:spPr>
          <p:txBody>
            <a:bodyPr wrap="square" lIns="0" tIns="6921" rIns="0" bIns="0" rtlCol="0">
              <a:noAutofit/>
            </a:bodyPr>
            <a:lstStyle/>
            <a:p>
              <a:pPr marR="693" indent="119063" algn="just">
                <a:lnSpc>
                  <a:spcPts val="1100"/>
                </a:lnSpc>
              </a:pPr>
              <a:r>
                <a:rPr lang="es-ES" sz="900" dirty="0">
                  <a:latin typeface="Malgun Gothic"/>
                  <a:cs typeface="Malgun Gothic"/>
                </a:rPr>
                <a:t>En ese momento, las personas dejaron a Dios y se unieron alrededor de un hombre llamado ‘Nimrod’. Trataron de abandonar la palabra de Dios "llenad la tierra” y trataron de construir una gran castillo y una ciudad centrada en la llanura de Sinar para que no se dispersaran. También exclamaron: “Edifiquémonos una ciudad y una torre, cuya cúspide llegue al cielo; y hagámonos un nombre." Rivalizaron con Dios por su honor y gloria. Dios confundió su lenguaje para que no pudieran construir la torre. Los esfuerzos equivocados de la humanidad se frustraron, y se dispersaron, haciendo imposible la comunicación. Y varios pueblos y su propia cultura comenzaron a formarse. Las bendiciones de los humanos se han perdido debido a la desobediencia.</a:t>
              </a:r>
            </a:p>
          </p:txBody>
        </p:sp>
        <p:sp>
          <p:nvSpPr>
            <p:cNvPr id="12" name="object 12"/>
            <p:cNvSpPr txBox="1"/>
            <p:nvPr/>
          </p:nvSpPr>
          <p:spPr>
            <a:xfrm>
              <a:off x="536401" y="3930650"/>
              <a:ext cx="4515561" cy="359671"/>
            </a:xfrm>
            <a:prstGeom prst="rect">
              <a:avLst/>
            </a:prstGeom>
          </p:spPr>
          <p:txBody>
            <a:bodyPr wrap="square" lIns="0" tIns="6604" rIns="0" bIns="0" rtlCol="0">
              <a:noAutofit/>
            </a:bodyPr>
            <a:lstStyle/>
            <a:p>
              <a:pPr indent="120650" algn="just">
                <a:lnSpc>
                  <a:spcPts val="1100"/>
                </a:lnSpc>
              </a:pPr>
              <a:r>
                <a:rPr lang="es-ES" sz="900" dirty="0">
                  <a:latin typeface="Malgun Gothic"/>
                  <a:cs typeface="Malgun Gothic"/>
                </a:rPr>
                <a:t>Sin embargo, Dios envió al Espíritu Santo el día de Pentecostés después de que Jesús ascendió. Y todos los pueblos del mundo han abierto nuevamente el camino para alabar a Dios con una sola voz.</a:t>
              </a:r>
            </a:p>
          </p:txBody>
        </p:sp>
        <p:sp>
          <p:nvSpPr>
            <p:cNvPr id="11" name="object 11"/>
            <p:cNvSpPr txBox="1"/>
            <p:nvPr/>
          </p:nvSpPr>
          <p:spPr>
            <a:xfrm>
              <a:off x="570500" y="4790679"/>
              <a:ext cx="1404350" cy="160079"/>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0" name="object 10"/>
            <p:cNvSpPr txBox="1"/>
            <p:nvPr/>
          </p:nvSpPr>
          <p:spPr>
            <a:xfrm>
              <a:off x="50944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87</a:t>
              </a:r>
              <a:endParaRPr sz="1000">
                <a:latin typeface="Times New Roman"/>
                <a:cs typeface="Times New Roman"/>
              </a:endParaRPr>
            </a:p>
          </p:txBody>
        </p:sp>
        <p:sp>
          <p:nvSpPr>
            <p:cNvPr id="9" name="object 9"/>
            <p:cNvSpPr txBox="1"/>
            <p:nvPr/>
          </p:nvSpPr>
          <p:spPr>
            <a:xfrm>
              <a:off x="540000" y="5103158"/>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540000" y="5393457"/>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83758"/>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7521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80011"/>
              <a:ext cx="4463999" cy="1523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716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63111"/>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67911"/>
              <a:ext cx="4463999" cy="152399"/>
            </a:xfrm>
            <a:prstGeom prst="rect">
              <a:avLst/>
            </a:prstGeom>
          </p:spPr>
          <p:txBody>
            <a:bodyPr wrap="square" lIns="0" tIns="0" rIns="0" bIns="0" rtlCol="0">
              <a:noAutofit/>
            </a:bodyPr>
            <a:lstStyle/>
            <a:p>
              <a:pPr marL="25400">
                <a:lnSpc>
                  <a:spcPts val="1000"/>
                </a:lnSpc>
              </a:pPr>
              <a:endParaRPr sz="1000"/>
            </a:p>
          </p:txBody>
        </p:sp>
        <p:sp>
          <p:nvSpPr>
            <p:cNvPr id="35" name="object 11">
              <a:extLst>
                <a:ext uri="{FF2B5EF4-FFF2-40B4-BE49-F238E27FC236}">
                  <a16:creationId xmlns:a16="http://schemas.microsoft.com/office/drawing/2014/main" id="{B885CED1-BCFA-4883-9E56-012EF1831936}"/>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그룹 71">
            <a:extLst>
              <a:ext uri="{FF2B5EF4-FFF2-40B4-BE49-F238E27FC236}">
                <a16:creationId xmlns:a16="http://schemas.microsoft.com/office/drawing/2014/main" id="{E853C16F-1BED-4A09-8383-282AFCB6B5D6}"/>
              </a:ext>
            </a:extLst>
          </p:cNvPr>
          <p:cNvGrpSpPr/>
          <p:nvPr/>
        </p:nvGrpSpPr>
        <p:grpSpPr>
          <a:xfrm>
            <a:off x="193700" y="467055"/>
            <a:ext cx="4839950" cy="7279544"/>
            <a:chOff x="193700" y="467055"/>
            <a:chExt cx="4839950" cy="7279544"/>
          </a:xfrm>
        </p:grpSpPr>
        <p:sp>
          <p:nvSpPr>
            <p:cNvPr id="64" name="object 64"/>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5" name="object 65"/>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6" name="object 66"/>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7" name="object 67"/>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8" name="object 68"/>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9" name="object 69"/>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8" name="object 58"/>
            <p:cNvSpPr/>
            <p:nvPr/>
          </p:nvSpPr>
          <p:spPr>
            <a:xfrm>
              <a:off x="465349" y="37160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9" name="object 59"/>
            <p:cNvSpPr/>
            <p:nvPr/>
          </p:nvSpPr>
          <p:spPr>
            <a:xfrm>
              <a:off x="828531" y="37875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0" name="object 60"/>
            <p:cNvSpPr/>
            <p:nvPr/>
          </p:nvSpPr>
          <p:spPr>
            <a:xfrm>
              <a:off x="1132594" y="37567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1" name="object 61"/>
            <p:cNvSpPr/>
            <p:nvPr/>
          </p:nvSpPr>
          <p:spPr>
            <a:xfrm>
              <a:off x="1138284" y="37666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2" name="object 62"/>
            <p:cNvSpPr/>
            <p:nvPr/>
          </p:nvSpPr>
          <p:spPr>
            <a:xfrm>
              <a:off x="484882" y="37466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3" name="object 63"/>
            <p:cNvSpPr/>
            <p:nvPr/>
          </p:nvSpPr>
          <p:spPr>
            <a:xfrm>
              <a:off x="494648" y="41546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6" name="object 56"/>
            <p:cNvSpPr/>
            <p:nvPr/>
          </p:nvSpPr>
          <p:spPr>
            <a:xfrm>
              <a:off x="449995" y="4428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7" name="object 57"/>
            <p:cNvSpPr/>
            <p:nvPr/>
          </p:nvSpPr>
          <p:spPr>
            <a:xfrm>
              <a:off x="487536" y="44656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4" name="object 54"/>
            <p:cNvSpPr/>
            <p:nvPr/>
          </p:nvSpPr>
          <p:spPr>
            <a:xfrm>
              <a:off x="446394" y="2462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5" name="object 55"/>
            <p:cNvSpPr/>
            <p:nvPr/>
          </p:nvSpPr>
          <p:spPr>
            <a:xfrm>
              <a:off x="483936" y="25003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2" name="object 52"/>
            <p:cNvSpPr/>
            <p:nvPr/>
          </p:nvSpPr>
          <p:spPr>
            <a:xfrm>
              <a:off x="446394" y="29266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3" name="object 53"/>
            <p:cNvSpPr/>
            <p:nvPr/>
          </p:nvSpPr>
          <p:spPr>
            <a:xfrm>
              <a:off x="483936" y="29642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0" name="object 50"/>
            <p:cNvSpPr/>
            <p:nvPr/>
          </p:nvSpPr>
          <p:spPr>
            <a:xfrm>
              <a:off x="446394" y="5201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1" name="object 51"/>
            <p:cNvSpPr/>
            <p:nvPr/>
          </p:nvSpPr>
          <p:spPr>
            <a:xfrm>
              <a:off x="483936" y="5239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4" name="object 34"/>
            <p:cNvSpPr/>
            <p:nvPr/>
          </p:nvSpPr>
          <p:spPr>
            <a:xfrm>
              <a:off x="369253" y="1182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35" name="object 35"/>
            <p:cNvSpPr/>
            <p:nvPr/>
          </p:nvSpPr>
          <p:spPr>
            <a:xfrm>
              <a:off x="366350" y="1372522"/>
              <a:ext cx="0" cy="723087"/>
            </a:xfrm>
            <a:custGeom>
              <a:avLst/>
              <a:gdLst/>
              <a:ahLst/>
              <a:cxnLst/>
              <a:rect l="l" t="t" r="r" b="b"/>
              <a:pathLst>
                <a:path h="723087">
                  <a:moveTo>
                    <a:pt x="0" y="0"/>
                  </a:moveTo>
                  <a:lnTo>
                    <a:pt x="0" y="723087"/>
                  </a:lnTo>
                </a:path>
              </a:pathLst>
            </a:custGeom>
            <a:ln w="12700">
              <a:solidFill>
                <a:srgbClr val="00C0F3"/>
              </a:solidFill>
              <a:prstDash val="dash"/>
            </a:ln>
          </p:spPr>
          <p:txBody>
            <a:bodyPr wrap="square" lIns="0" tIns="0" rIns="0" bIns="0" rtlCol="0">
              <a:noAutofit/>
            </a:bodyPr>
            <a:lstStyle/>
            <a:p>
              <a:endParaRPr/>
            </a:p>
          </p:txBody>
        </p:sp>
        <p:sp>
          <p:nvSpPr>
            <p:cNvPr id="36" name="object 36"/>
            <p:cNvSpPr/>
            <p:nvPr/>
          </p:nvSpPr>
          <p:spPr>
            <a:xfrm>
              <a:off x="366346" y="1311648"/>
              <a:ext cx="1066" cy="36588"/>
            </a:xfrm>
            <a:custGeom>
              <a:avLst/>
              <a:gdLst/>
              <a:ahLst/>
              <a:cxnLst/>
              <a:rect l="l" t="t" r="r" b="b"/>
              <a:pathLst>
                <a:path w="1066" h="36588">
                  <a:moveTo>
                    <a:pt x="1066" y="0"/>
                  </a:moveTo>
                  <a:lnTo>
                    <a:pt x="368" y="5930"/>
                  </a:lnTo>
                  <a:lnTo>
                    <a:pt x="0" y="11976"/>
                  </a:lnTo>
                  <a:lnTo>
                    <a:pt x="0" y="18097"/>
                  </a:lnTo>
                  <a:lnTo>
                    <a:pt x="0" y="36588"/>
                  </a:lnTo>
                </a:path>
              </a:pathLst>
            </a:custGeom>
            <a:ln w="12700">
              <a:solidFill>
                <a:srgbClr val="00C0F3"/>
              </a:solidFill>
            </a:ln>
          </p:spPr>
          <p:txBody>
            <a:bodyPr wrap="square" lIns="0" tIns="0" rIns="0" bIns="0" rtlCol="0">
              <a:noAutofit/>
            </a:bodyPr>
            <a:lstStyle/>
            <a:p>
              <a:endParaRPr/>
            </a:p>
          </p:txBody>
        </p:sp>
        <p:sp>
          <p:nvSpPr>
            <p:cNvPr id="37" name="object 37"/>
            <p:cNvSpPr/>
            <p:nvPr/>
          </p:nvSpPr>
          <p:spPr>
            <a:xfrm>
              <a:off x="371985" y="21674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38" name="object 38"/>
            <p:cNvSpPr/>
            <p:nvPr/>
          </p:nvSpPr>
          <p:spPr>
            <a:xfrm>
              <a:off x="366346" y="2107747"/>
              <a:ext cx="1066" cy="36601"/>
            </a:xfrm>
            <a:custGeom>
              <a:avLst/>
              <a:gdLst/>
              <a:ahLst/>
              <a:cxnLst/>
              <a:rect l="l" t="t" r="r" b="b"/>
              <a:pathLst>
                <a:path w="1066" h="36601">
                  <a:moveTo>
                    <a:pt x="0" y="0"/>
                  </a:moveTo>
                  <a:lnTo>
                    <a:pt x="0" y="18503"/>
                  </a:lnTo>
                  <a:lnTo>
                    <a:pt x="0" y="24625"/>
                  </a:lnTo>
                  <a:lnTo>
                    <a:pt x="368" y="30657"/>
                  </a:lnTo>
                  <a:lnTo>
                    <a:pt x="1066" y="36601"/>
                  </a:lnTo>
                </a:path>
              </a:pathLst>
            </a:custGeom>
            <a:ln w="12699">
              <a:solidFill>
                <a:srgbClr val="00C0F3"/>
              </a:solidFill>
            </a:ln>
          </p:spPr>
          <p:txBody>
            <a:bodyPr wrap="square" lIns="0" tIns="0" rIns="0" bIns="0" rtlCol="0">
              <a:noAutofit/>
            </a:bodyPr>
            <a:lstStyle/>
            <a:p>
              <a:endParaRPr/>
            </a:p>
          </p:txBody>
        </p:sp>
        <p:sp>
          <p:nvSpPr>
            <p:cNvPr id="39" name="object 39"/>
            <p:cNvSpPr/>
            <p:nvPr/>
          </p:nvSpPr>
          <p:spPr>
            <a:xfrm>
              <a:off x="562993" y="22786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40" name="object 40"/>
            <p:cNvSpPr/>
            <p:nvPr/>
          </p:nvSpPr>
          <p:spPr>
            <a:xfrm>
              <a:off x="500649" y="22775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41" name="object 41"/>
            <p:cNvSpPr/>
            <p:nvPr/>
          </p:nvSpPr>
          <p:spPr>
            <a:xfrm>
              <a:off x="4922453" y="21559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42" name="object 42"/>
            <p:cNvSpPr/>
            <p:nvPr/>
          </p:nvSpPr>
          <p:spPr>
            <a:xfrm>
              <a:off x="4862273" y="22775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43" name="object 43"/>
            <p:cNvSpPr/>
            <p:nvPr/>
          </p:nvSpPr>
          <p:spPr>
            <a:xfrm>
              <a:off x="5033650" y="1360382"/>
              <a:ext cx="0" cy="723087"/>
            </a:xfrm>
            <a:custGeom>
              <a:avLst/>
              <a:gdLst/>
              <a:ahLst/>
              <a:cxnLst/>
              <a:rect l="l" t="t" r="r" b="b"/>
              <a:pathLst>
                <a:path h="723087">
                  <a:moveTo>
                    <a:pt x="0" y="723087"/>
                  </a:moveTo>
                  <a:lnTo>
                    <a:pt x="0" y="0"/>
                  </a:lnTo>
                </a:path>
              </a:pathLst>
            </a:custGeom>
            <a:ln w="12700">
              <a:solidFill>
                <a:srgbClr val="00C0F3"/>
              </a:solidFill>
              <a:prstDash val="dash"/>
            </a:ln>
          </p:spPr>
          <p:txBody>
            <a:bodyPr wrap="square" lIns="0" tIns="0" rIns="0" bIns="0" rtlCol="0">
              <a:noAutofit/>
            </a:bodyPr>
            <a:lstStyle/>
            <a:p>
              <a:endParaRPr/>
            </a:p>
          </p:txBody>
        </p:sp>
        <p:sp>
          <p:nvSpPr>
            <p:cNvPr id="44" name="object 44"/>
            <p:cNvSpPr/>
            <p:nvPr/>
          </p:nvSpPr>
          <p:spPr>
            <a:xfrm>
              <a:off x="5032580" y="2107747"/>
              <a:ext cx="1066" cy="36601"/>
            </a:xfrm>
            <a:custGeom>
              <a:avLst/>
              <a:gdLst/>
              <a:ahLst/>
              <a:cxnLst/>
              <a:rect l="l" t="t" r="r" b="b"/>
              <a:pathLst>
                <a:path w="1066" h="36601">
                  <a:moveTo>
                    <a:pt x="0" y="36601"/>
                  </a:moveTo>
                  <a:lnTo>
                    <a:pt x="711" y="30657"/>
                  </a:lnTo>
                  <a:lnTo>
                    <a:pt x="1066" y="24625"/>
                  </a:lnTo>
                  <a:lnTo>
                    <a:pt x="1066" y="18503"/>
                  </a:lnTo>
                  <a:lnTo>
                    <a:pt x="1066" y="0"/>
                  </a:lnTo>
                </a:path>
              </a:pathLst>
            </a:custGeom>
            <a:ln w="12700">
              <a:solidFill>
                <a:srgbClr val="00C0F3"/>
              </a:solidFill>
            </a:ln>
          </p:spPr>
          <p:txBody>
            <a:bodyPr wrap="square" lIns="0" tIns="0" rIns="0" bIns="0" rtlCol="0">
              <a:noAutofit/>
            </a:bodyPr>
            <a:lstStyle/>
            <a:p>
              <a:endParaRPr/>
            </a:p>
          </p:txBody>
        </p:sp>
        <p:sp>
          <p:nvSpPr>
            <p:cNvPr id="45" name="object 45"/>
            <p:cNvSpPr/>
            <p:nvPr/>
          </p:nvSpPr>
          <p:spPr>
            <a:xfrm>
              <a:off x="4910984" y="1180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46" name="object 46"/>
            <p:cNvSpPr/>
            <p:nvPr/>
          </p:nvSpPr>
          <p:spPr>
            <a:xfrm>
              <a:off x="5032580" y="1311648"/>
              <a:ext cx="1066" cy="36588"/>
            </a:xfrm>
            <a:custGeom>
              <a:avLst/>
              <a:gdLst/>
              <a:ahLst/>
              <a:cxnLst/>
              <a:rect l="l" t="t" r="r" b="b"/>
              <a:pathLst>
                <a:path w="1066" h="36588">
                  <a:moveTo>
                    <a:pt x="1066" y="36588"/>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47" name="object 47"/>
            <p:cNvSpPr/>
            <p:nvPr/>
          </p:nvSpPr>
          <p:spPr>
            <a:xfrm>
              <a:off x="550363" y="1177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48" name="object 48"/>
            <p:cNvSpPr/>
            <p:nvPr/>
          </p:nvSpPr>
          <p:spPr>
            <a:xfrm>
              <a:off x="4862273" y="1177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49" name="object 49"/>
            <p:cNvSpPr/>
            <p:nvPr/>
          </p:nvSpPr>
          <p:spPr>
            <a:xfrm>
              <a:off x="500649" y="1177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2" name="object 22"/>
            <p:cNvSpPr/>
            <p:nvPr/>
          </p:nvSpPr>
          <p:spPr>
            <a:xfrm>
              <a:off x="463753" y="5778741"/>
              <a:ext cx="1084249" cy="1598180"/>
            </a:xfrm>
            <a:custGeom>
              <a:avLst/>
              <a:gdLst/>
              <a:ahLst/>
              <a:cxnLst/>
              <a:rect l="l" t="t" r="r" b="b"/>
              <a:pathLst>
                <a:path w="1084249" h="1598180">
                  <a:moveTo>
                    <a:pt x="0" y="1598180"/>
                  </a:moveTo>
                  <a:lnTo>
                    <a:pt x="1084249" y="1598180"/>
                  </a:lnTo>
                  <a:lnTo>
                    <a:pt x="1084249" y="0"/>
                  </a:lnTo>
                  <a:lnTo>
                    <a:pt x="0" y="0"/>
                  </a:lnTo>
                  <a:lnTo>
                    <a:pt x="0" y="1598180"/>
                  </a:lnTo>
                  <a:close/>
                </a:path>
              </a:pathLst>
            </a:custGeom>
            <a:solidFill>
              <a:srgbClr val="00ADEF"/>
            </a:solidFill>
          </p:spPr>
          <p:txBody>
            <a:bodyPr wrap="square" lIns="0" tIns="0" rIns="0" bIns="0" rtlCol="0">
              <a:noAutofit/>
            </a:bodyPr>
            <a:lstStyle/>
            <a:p>
              <a:endParaRPr/>
            </a:p>
          </p:txBody>
        </p:sp>
        <p:sp>
          <p:nvSpPr>
            <p:cNvPr id="23" name="object 23"/>
            <p:cNvSpPr/>
            <p:nvPr/>
          </p:nvSpPr>
          <p:spPr>
            <a:xfrm>
              <a:off x="457400" y="5778746"/>
              <a:ext cx="1090599" cy="0"/>
            </a:xfrm>
            <a:custGeom>
              <a:avLst/>
              <a:gdLst/>
              <a:ahLst/>
              <a:cxnLst/>
              <a:rect l="l" t="t" r="r" b="b"/>
              <a:pathLst>
                <a:path w="1090599">
                  <a:moveTo>
                    <a:pt x="0" y="0"/>
                  </a:moveTo>
                  <a:lnTo>
                    <a:pt x="1090599" y="0"/>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463750" y="5785096"/>
              <a:ext cx="0" cy="556399"/>
            </a:xfrm>
            <a:custGeom>
              <a:avLst/>
              <a:gdLst/>
              <a:ahLst/>
              <a:cxnLst/>
              <a:rect l="l" t="t" r="r" b="b"/>
              <a:pathLst>
                <a:path h="556399">
                  <a:moveTo>
                    <a:pt x="0" y="556399"/>
                  </a:moveTo>
                  <a:lnTo>
                    <a:pt x="0"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1548000" y="5778746"/>
              <a:ext cx="3384003" cy="0"/>
            </a:xfrm>
            <a:custGeom>
              <a:avLst/>
              <a:gdLst/>
              <a:ahLst/>
              <a:cxnLst/>
              <a:rect l="l" t="t" r="r" b="b"/>
              <a:pathLst>
                <a:path w="3384003">
                  <a:moveTo>
                    <a:pt x="0" y="0"/>
                  </a:moveTo>
                  <a:lnTo>
                    <a:pt x="3384003"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4925650" y="5785096"/>
              <a:ext cx="0" cy="556399"/>
            </a:xfrm>
            <a:custGeom>
              <a:avLst/>
              <a:gdLst/>
              <a:ahLst/>
              <a:cxnLst/>
              <a:rect l="l" t="t" r="r" b="b"/>
              <a:pathLst>
                <a:path h="556399">
                  <a:moveTo>
                    <a:pt x="0" y="556399"/>
                  </a:moveTo>
                  <a:lnTo>
                    <a:pt x="0"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463750" y="6341489"/>
              <a:ext cx="0" cy="1029081"/>
            </a:xfrm>
            <a:custGeom>
              <a:avLst/>
              <a:gdLst/>
              <a:ahLst/>
              <a:cxnLst/>
              <a:rect l="l" t="t" r="r" b="b"/>
              <a:pathLst>
                <a:path h="1029080">
                  <a:moveTo>
                    <a:pt x="0" y="1029080"/>
                  </a:moveTo>
                  <a:lnTo>
                    <a:pt x="0"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4925650" y="6341489"/>
              <a:ext cx="0" cy="1029081"/>
            </a:xfrm>
            <a:custGeom>
              <a:avLst/>
              <a:gdLst/>
              <a:ahLst/>
              <a:cxnLst/>
              <a:rect l="l" t="t" r="r" b="b"/>
              <a:pathLst>
                <a:path h="1029080">
                  <a:moveTo>
                    <a:pt x="0" y="1029080"/>
                  </a:moveTo>
                  <a:lnTo>
                    <a:pt x="0"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457400" y="7376920"/>
              <a:ext cx="1090599" cy="0"/>
            </a:xfrm>
            <a:custGeom>
              <a:avLst/>
              <a:gdLst/>
              <a:ahLst/>
              <a:cxnLst/>
              <a:rect l="l" t="t" r="r" b="b"/>
              <a:pathLst>
                <a:path w="1090599">
                  <a:moveTo>
                    <a:pt x="0" y="0"/>
                  </a:moveTo>
                  <a:lnTo>
                    <a:pt x="1090599"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1548000" y="7376920"/>
              <a:ext cx="3384003" cy="0"/>
            </a:xfrm>
            <a:custGeom>
              <a:avLst/>
              <a:gdLst/>
              <a:ahLst/>
              <a:cxnLst/>
              <a:rect l="l" t="t" r="r" b="b"/>
              <a:pathLst>
                <a:path w="3384003">
                  <a:moveTo>
                    <a:pt x="0" y="0"/>
                  </a:moveTo>
                  <a:lnTo>
                    <a:pt x="3384003"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1548000" y="5785096"/>
              <a:ext cx="0" cy="553224"/>
            </a:xfrm>
            <a:custGeom>
              <a:avLst/>
              <a:gdLst/>
              <a:ahLst/>
              <a:cxnLst/>
              <a:rect l="l" t="t" r="r" b="b"/>
              <a:pathLst>
                <a:path h="553224">
                  <a:moveTo>
                    <a:pt x="0" y="553224"/>
                  </a:moveTo>
                  <a:lnTo>
                    <a:pt x="0" y="0"/>
                  </a:lnTo>
                </a:path>
              </a:pathLst>
            </a:custGeom>
            <a:ln w="6350">
              <a:solidFill>
                <a:srgbClr val="00ADEF"/>
              </a:solidFill>
            </a:ln>
          </p:spPr>
          <p:txBody>
            <a:bodyPr wrap="square" lIns="0" tIns="0" rIns="0" bIns="0" rtlCol="0">
              <a:noAutofit/>
            </a:bodyPr>
            <a:lstStyle/>
            <a:p>
              <a:endParaRPr/>
            </a:p>
          </p:txBody>
        </p:sp>
        <p:sp>
          <p:nvSpPr>
            <p:cNvPr id="32" name="object 32"/>
            <p:cNvSpPr/>
            <p:nvPr/>
          </p:nvSpPr>
          <p:spPr>
            <a:xfrm>
              <a:off x="1548000" y="6344664"/>
              <a:ext cx="0" cy="1025906"/>
            </a:xfrm>
            <a:custGeom>
              <a:avLst/>
              <a:gdLst/>
              <a:ahLst/>
              <a:cxnLst/>
              <a:rect l="l" t="t" r="r" b="b"/>
              <a:pathLst>
                <a:path h="1025905">
                  <a:moveTo>
                    <a:pt x="0" y="1025905"/>
                  </a:moveTo>
                  <a:lnTo>
                    <a:pt x="0" y="0"/>
                  </a:lnTo>
                </a:path>
              </a:pathLst>
            </a:custGeom>
            <a:ln w="6350">
              <a:solidFill>
                <a:srgbClr val="00ADEF"/>
              </a:solidFill>
            </a:ln>
          </p:spPr>
          <p:txBody>
            <a:bodyPr wrap="square" lIns="0" tIns="0" rIns="0" bIns="0" rtlCol="0">
              <a:noAutofit/>
            </a:bodyPr>
            <a:lstStyle/>
            <a:p>
              <a:endParaRPr/>
            </a:p>
          </p:txBody>
        </p:sp>
        <p:sp>
          <p:nvSpPr>
            <p:cNvPr id="33" name="object 33"/>
            <p:cNvSpPr/>
            <p:nvPr/>
          </p:nvSpPr>
          <p:spPr>
            <a:xfrm>
              <a:off x="1544825" y="6341496"/>
              <a:ext cx="3374478" cy="0"/>
            </a:xfrm>
            <a:custGeom>
              <a:avLst/>
              <a:gdLst/>
              <a:ahLst/>
              <a:cxnLst/>
              <a:rect l="l" t="t" r="r" b="b"/>
              <a:pathLst>
                <a:path w="3374478">
                  <a:moveTo>
                    <a:pt x="0" y="0"/>
                  </a:moveTo>
                  <a:lnTo>
                    <a:pt x="3374478" y="0"/>
                  </a:lnTo>
                </a:path>
              </a:pathLst>
            </a:custGeom>
            <a:ln w="6350">
              <a:solidFill>
                <a:srgbClr val="00ADEF"/>
              </a:solidFill>
            </a:ln>
          </p:spPr>
          <p:txBody>
            <a:bodyPr wrap="square" lIns="0" tIns="0" rIns="0" bIns="0" rtlCol="0">
              <a:noAutofit/>
            </a:bodyPr>
            <a:lstStyle/>
            <a:p>
              <a:endParaRPr/>
            </a:p>
          </p:txBody>
        </p:sp>
        <p:sp>
          <p:nvSpPr>
            <p:cNvPr id="19" name="object 19"/>
            <p:cNvSpPr txBox="1"/>
            <p:nvPr/>
          </p:nvSpPr>
          <p:spPr>
            <a:xfrm>
              <a:off x="450800" y="1318626"/>
              <a:ext cx="4517453" cy="304800"/>
            </a:xfrm>
            <a:prstGeom prst="rect">
              <a:avLst/>
            </a:prstGeom>
          </p:spPr>
          <p:txBody>
            <a:bodyPr wrap="square" lIns="0" tIns="7302" rIns="0" bIns="0" rtlCol="0">
              <a:noAutofit/>
            </a:bodyPr>
            <a:lstStyle/>
            <a:p>
              <a:pPr marL="12700" algn="just"/>
              <a:r>
                <a:rPr lang="es-ES" sz="1000" dirty="0">
                  <a:latin typeface="Malgun Gothic"/>
                  <a:cs typeface="Malgun Gothic"/>
                </a:rPr>
                <a:t>Abominación es a Jehová todo altivo de corazón; Ciertamente no quedará impune.</a:t>
              </a:r>
              <a:r>
                <a:rPr sz="1000" dirty="0">
                  <a:latin typeface="Malgun Gothic"/>
                  <a:cs typeface="Malgun Gothic"/>
                </a:rPr>
                <a:t> (</a:t>
              </a:r>
              <a:r>
                <a:rPr lang="es-ES" sz="1000" dirty="0">
                  <a:latin typeface="Malgun Gothic"/>
                  <a:cs typeface="Malgun Gothic"/>
                </a:rPr>
                <a:t>Pr</a:t>
              </a:r>
              <a:r>
                <a:rPr sz="1000" dirty="0">
                  <a:latin typeface="Malgun Gothic"/>
                  <a:cs typeface="Malgun Gothic"/>
                </a:rPr>
                <a:t> 16:5)</a:t>
              </a:r>
            </a:p>
          </p:txBody>
        </p:sp>
        <p:sp>
          <p:nvSpPr>
            <p:cNvPr id="18" name="object 18"/>
            <p:cNvSpPr txBox="1"/>
            <p:nvPr/>
          </p:nvSpPr>
          <p:spPr>
            <a:xfrm>
              <a:off x="450801" y="1775826"/>
              <a:ext cx="4517452" cy="304800"/>
            </a:xfrm>
            <a:prstGeom prst="rect">
              <a:avLst/>
            </a:prstGeom>
          </p:spPr>
          <p:txBody>
            <a:bodyPr wrap="square" lIns="0" tIns="7302" rIns="0" bIns="0" rtlCol="0">
              <a:noAutofit/>
            </a:bodyPr>
            <a:lstStyle/>
            <a:p>
              <a:pPr marL="12700" algn="just"/>
              <a:r>
                <a:rPr sz="1000" dirty="0">
                  <a:latin typeface="Malgun Gothic"/>
                  <a:cs typeface="Malgun Gothic"/>
                </a:rPr>
                <a:t>Everyone proud in heart is an abomination to the LORD; Though they join</a:t>
              </a:r>
              <a:r>
                <a:rPr lang="es-ES" sz="1000" dirty="0">
                  <a:latin typeface="Malgun Gothic"/>
                  <a:cs typeface="Malgun Gothic"/>
                </a:rPr>
                <a:t> </a:t>
              </a:r>
              <a:r>
                <a:rPr sz="1000" dirty="0">
                  <a:latin typeface="Malgun Gothic"/>
                  <a:cs typeface="Malgun Gothic"/>
                </a:rPr>
                <a:t>forces, none will go unpunished. (Pr 16:5)</a:t>
              </a:r>
            </a:p>
          </p:txBody>
        </p:sp>
        <p:sp>
          <p:nvSpPr>
            <p:cNvPr id="17" name="object 17"/>
            <p:cNvSpPr txBox="1"/>
            <p:nvPr/>
          </p:nvSpPr>
          <p:spPr>
            <a:xfrm>
              <a:off x="534179" y="25212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6" name="object 16"/>
            <p:cNvSpPr txBox="1"/>
            <p:nvPr/>
          </p:nvSpPr>
          <p:spPr>
            <a:xfrm>
              <a:off x="808099" y="25210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5" name="object 15"/>
            <p:cNvSpPr txBox="1"/>
            <p:nvPr/>
          </p:nvSpPr>
          <p:spPr>
            <a:xfrm>
              <a:off x="534179" y="29851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4" name="object 14"/>
            <p:cNvSpPr txBox="1"/>
            <p:nvPr/>
          </p:nvSpPr>
          <p:spPr>
            <a:xfrm>
              <a:off x="808099" y="2985063"/>
              <a:ext cx="3041205"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¿Qué tipo de persona es abominación para Jehová?</a:t>
              </a:r>
            </a:p>
          </p:txBody>
        </p:sp>
        <p:sp>
          <p:nvSpPr>
            <p:cNvPr id="11" name="object 11"/>
            <p:cNvSpPr txBox="1"/>
            <p:nvPr/>
          </p:nvSpPr>
          <p:spPr>
            <a:xfrm>
              <a:off x="537780" y="44865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0" name="object 10"/>
            <p:cNvSpPr txBox="1"/>
            <p:nvPr/>
          </p:nvSpPr>
          <p:spPr>
            <a:xfrm>
              <a:off x="811699" y="4486363"/>
              <a:ext cx="2908559" cy="134775"/>
            </a:xfrm>
            <a:prstGeom prst="rect">
              <a:avLst/>
            </a:prstGeom>
          </p:spPr>
          <p:txBody>
            <a:bodyPr wrap="square" lIns="0" tIns="6635" rIns="0" bIns="0" rtlCol="0">
              <a:noAutofit/>
            </a:bodyPr>
            <a:lstStyle/>
            <a:p>
              <a:pPr marL="12700"/>
              <a:r>
                <a:rPr lang="es-ES" sz="900" dirty="0">
                  <a:latin typeface="Malgun Gothic"/>
                  <a:cs typeface="Malgun Gothic"/>
                </a:rPr>
                <a:t>¿Dónde construyeron la torre de Babel </a:t>
              </a:r>
              <a:r>
                <a:rPr sz="900" dirty="0">
                  <a:latin typeface="Malgun Gothic"/>
                  <a:cs typeface="Malgun Gothic"/>
                </a:rPr>
                <a:t>(</a:t>
              </a:r>
              <a:r>
                <a:rPr lang="es-ES" sz="900" dirty="0">
                  <a:latin typeface="Malgun Gothic"/>
                  <a:cs typeface="Malgun Gothic"/>
                </a:rPr>
                <a:t>Gn</a:t>
              </a:r>
              <a:r>
                <a:rPr sz="900" dirty="0">
                  <a:latin typeface="Malgun Gothic"/>
                  <a:cs typeface="Malgun Gothic"/>
                </a:rPr>
                <a:t> 11:2~4)?</a:t>
              </a:r>
            </a:p>
          </p:txBody>
        </p:sp>
        <p:sp>
          <p:nvSpPr>
            <p:cNvPr id="9" name="object 9"/>
            <p:cNvSpPr txBox="1"/>
            <p:nvPr/>
          </p:nvSpPr>
          <p:spPr>
            <a:xfrm>
              <a:off x="534179" y="52600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8" name="object 8"/>
            <p:cNvSpPr txBox="1"/>
            <p:nvPr/>
          </p:nvSpPr>
          <p:spPr>
            <a:xfrm>
              <a:off x="808099" y="5270721"/>
              <a:ext cx="4111302" cy="414020"/>
            </a:xfrm>
            <a:prstGeom prst="rect">
              <a:avLst/>
            </a:prstGeom>
          </p:spPr>
          <p:txBody>
            <a:bodyPr wrap="square" lIns="0" tIns="6953" rIns="0" bIns="0" rtlCol="0">
              <a:noAutofit/>
            </a:bodyPr>
            <a:lstStyle/>
            <a:p>
              <a:pPr marL="12700" algn="just"/>
              <a:r>
                <a:rPr lang="es-ES" sz="900" dirty="0">
                  <a:latin typeface="Malgun Gothic"/>
                  <a:cs typeface="Malgun Gothic"/>
                </a:rPr>
                <a:t>Babilonia de Mesopotamia o Babilonia proviene de la palabra Babel. ¿Qué significa ‘Babel’? Y, como el significado de esta palabra, escribe los cambios que hubo después del acontecimiento de la torre de Babel (Gn 11:1~9).</a:t>
              </a:r>
            </a:p>
          </p:txBody>
        </p:sp>
        <p:sp>
          <p:nvSpPr>
            <p:cNvPr id="7" name="object 7"/>
            <p:cNvSpPr txBox="1"/>
            <p:nvPr/>
          </p:nvSpPr>
          <p:spPr>
            <a:xfrm>
              <a:off x="19370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88</a:t>
              </a:r>
              <a:endParaRPr sz="1000">
                <a:latin typeface="Times New Roman"/>
                <a:cs typeface="Times New Roman"/>
              </a:endParaRPr>
            </a:p>
          </p:txBody>
        </p:sp>
        <p:sp>
          <p:nvSpPr>
            <p:cNvPr id="6" name="object 6"/>
            <p:cNvSpPr txBox="1"/>
            <p:nvPr/>
          </p:nvSpPr>
          <p:spPr>
            <a:xfrm>
              <a:off x="463750" y="5778746"/>
              <a:ext cx="1084249" cy="1598174"/>
            </a:xfrm>
            <a:prstGeom prst="rect">
              <a:avLst/>
            </a:prstGeom>
          </p:spPr>
          <p:txBody>
            <a:bodyPr wrap="square" lIns="0" tIns="11594" rIns="0" bIns="0" rtlCol="0">
              <a:noAutofit/>
            </a:bodyPr>
            <a:lstStyle/>
            <a:p>
              <a:pPr>
                <a:lnSpc>
                  <a:spcPts val="1100"/>
                </a:lnSpc>
              </a:pPr>
              <a:endParaRPr sz="1100" dirty="0"/>
            </a:p>
          </p:txBody>
        </p:sp>
        <p:sp>
          <p:nvSpPr>
            <p:cNvPr id="5" name="object 5"/>
            <p:cNvSpPr txBox="1"/>
            <p:nvPr/>
          </p:nvSpPr>
          <p:spPr>
            <a:xfrm>
              <a:off x="1548000" y="5778746"/>
              <a:ext cx="3377650" cy="56274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548000" y="6341496"/>
              <a:ext cx="3377650" cy="1035424"/>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1037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138945"/>
              <a:ext cx="4286643" cy="152400"/>
            </a:xfrm>
            <a:prstGeom prst="rect">
              <a:avLst/>
            </a:prstGeom>
          </p:spPr>
          <p:txBody>
            <a:bodyPr wrap="square" lIns="0" tIns="0" rIns="0" bIns="0" rtlCol="0">
              <a:noAutofit/>
            </a:bodyPr>
            <a:lstStyle/>
            <a:p>
              <a:pPr marL="25400">
                <a:lnSpc>
                  <a:spcPts val="1000"/>
                </a:lnSpc>
              </a:pPr>
              <a:endParaRPr sz="1000"/>
            </a:p>
          </p:txBody>
        </p:sp>
        <p:sp>
          <p:nvSpPr>
            <p:cNvPr id="70" name="object 11">
              <a:extLst>
                <a:ext uri="{FF2B5EF4-FFF2-40B4-BE49-F238E27FC236}">
                  <a16:creationId xmlns:a16="http://schemas.microsoft.com/office/drawing/2014/main" id="{B8D6F3D1-7286-4A3F-9FE8-CCB742089934}"/>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71" name="object 11">
              <a:extLst>
                <a:ext uri="{FF2B5EF4-FFF2-40B4-BE49-F238E27FC236}">
                  <a16:creationId xmlns:a16="http://schemas.microsoft.com/office/drawing/2014/main" id="{9D69F7EE-5E48-4A9C-9A7D-2CC6818EF950}"/>
                </a:ext>
              </a:extLst>
            </p:cNvPr>
            <p:cNvSpPr txBox="1"/>
            <p:nvPr/>
          </p:nvSpPr>
          <p:spPr>
            <a:xfrm>
              <a:off x="519269" y="37719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20" name="TextBox 19">
              <a:extLst>
                <a:ext uri="{FF2B5EF4-FFF2-40B4-BE49-F238E27FC236}">
                  <a16:creationId xmlns:a16="http://schemas.microsoft.com/office/drawing/2014/main" id="{3CEF915F-B8DD-478D-88A5-82A98331F3C7}"/>
                </a:ext>
              </a:extLst>
            </p:cNvPr>
            <p:cNvSpPr txBox="1"/>
            <p:nvPr/>
          </p:nvSpPr>
          <p:spPr>
            <a:xfrm>
              <a:off x="454222" y="5840968"/>
              <a:ext cx="1090599" cy="369332"/>
            </a:xfrm>
            <a:prstGeom prst="rect">
              <a:avLst/>
            </a:prstGeom>
            <a:noFill/>
          </p:spPr>
          <p:txBody>
            <a:bodyPr wrap="square" rtlCol="0">
              <a:spAutoFit/>
            </a:bodyPr>
            <a:lstStyle/>
            <a:p>
              <a:pPr algn="ctr"/>
              <a:r>
                <a:rPr lang="es-ES" sz="900" dirty="0">
                  <a:solidFill>
                    <a:schemeClr val="bg1"/>
                  </a:solidFill>
                  <a:latin typeface="맑은 고딕" panose="020B0503020000020004" pitchFamily="34" charset="-127"/>
                  <a:ea typeface="맑은 고딕" panose="020B0503020000020004" pitchFamily="34" charset="-127"/>
                </a:rPr>
                <a:t>El significado de Babel</a:t>
              </a:r>
            </a:p>
          </p:txBody>
        </p:sp>
        <p:sp>
          <p:nvSpPr>
            <p:cNvPr id="21" name="TextBox 20">
              <a:extLst>
                <a:ext uri="{FF2B5EF4-FFF2-40B4-BE49-F238E27FC236}">
                  <a16:creationId xmlns:a16="http://schemas.microsoft.com/office/drawing/2014/main" id="{0BDB6836-DAAD-40F5-9BBE-648B7A20B6D6}"/>
                </a:ext>
              </a:extLst>
            </p:cNvPr>
            <p:cNvSpPr txBox="1"/>
            <p:nvPr/>
          </p:nvSpPr>
          <p:spPr>
            <a:xfrm>
              <a:off x="454222" y="6591300"/>
              <a:ext cx="1095055" cy="507831"/>
            </a:xfrm>
            <a:prstGeom prst="rect">
              <a:avLst/>
            </a:prstGeom>
            <a:noFill/>
          </p:spPr>
          <p:txBody>
            <a:bodyPr wrap="square" rtlCol="0">
              <a:spAutoFit/>
            </a:bodyPr>
            <a:lstStyle/>
            <a:p>
              <a:pPr algn="ctr"/>
              <a:r>
                <a:rPr lang="es-ES" sz="900" dirty="0">
                  <a:solidFill>
                    <a:schemeClr val="bg1"/>
                  </a:solidFill>
                  <a:latin typeface="맑은 고딕" panose="020B0503020000020004" pitchFamily="34" charset="-127"/>
                  <a:ea typeface="맑은 고딕" panose="020B0503020000020004" pitchFamily="34" charset="-127"/>
                </a:rPr>
                <a:t>Los cambios después de la torre de Babel</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0DF2E781-A5F3-4EBE-83C1-1706F691002F}"/>
              </a:ext>
            </a:extLst>
          </p:cNvPr>
          <p:cNvGrpSpPr/>
          <p:nvPr/>
        </p:nvGrpSpPr>
        <p:grpSpPr>
          <a:xfrm>
            <a:off x="545294" y="991398"/>
            <a:ext cx="4693406" cy="6755201"/>
            <a:chOff x="545294" y="991398"/>
            <a:chExt cx="4693406" cy="6755201"/>
          </a:xfrm>
        </p:grpSpPr>
        <p:sp>
          <p:nvSpPr>
            <p:cNvPr id="13" name="object 13"/>
            <p:cNvSpPr/>
            <p:nvPr/>
          </p:nvSpPr>
          <p:spPr>
            <a:xfrm>
              <a:off x="545294" y="991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1028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94" y="2911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36" y="29494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45294" y="4943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36" y="49814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 name="object 8"/>
            <p:cNvSpPr txBox="1"/>
            <p:nvPr/>
          </p:nvSpPr>
          <p:spPr>
            <a:xfrm>
              <a:off x="633079" y="10498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7" name="object 7"/>
            <p:cNvSpPr txBox="1"/>
            <p:nvPr/>
          </p:nvSpPr>
          <p:spPr>
            <a:xfrm>
              <a:off x="906999" y="1049662"/>
              <a:ext cx="4049548" cy="414020"/>
            </a:xfrm>
            <a:prstGeom prst="rect">
              <a:avLst/>
            </a:prstGeom>
          </p:spPr>
          <p:txBody>
            <a:bodyPr wrap="square" lIns="0" tIns="6635" rIns="0" bIns="0" rtlCol="0">
              <a:noAutofit/>
            </a:bodyPr>
            <a:lstStyle/>
            <a:p>
              <a:pPr marL="12700" algn="just"/>
              <a:r>
                <a:rPr lang="es-ES" sz="900" dirty="0">
                  <a:latin typeface="Malgun Gothic"/>
                  <a:cs typeface="Malgun Gothic"/>
                </a:rPr>
                <a:t>¿Por qué Dios impidió que se construyera la torre de Babel (Gn 9:7,         Gn 11:3~4, Pr 16:18)?</a:t>
              </a:r>
            </a:p>
          </p:txBody>
        </p:sp>
        <p:sp>
          <p:nvSpPr>
            <p:cNvPr id="6" name="object 6"/>
            <p:cNvSpPr txBox="1"/>
            <p:nvPr/>
          </p:nvSpPr>
          <p:spPr>
            <a:xfrm>
              <a:off x="633079" y="29703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5" name="object 5"/>
            <p:cNvSpPr txBox="1"/>
            <p:nvPr/>
          </p:nvSpPr>
          <p:spPr>
            <a:xfrm>
              <a:off x="906999" y="2970164"/>
              <a:ext cx="4049548" cy="414020"/>
            </a:xfrm>
            <a:prstGeom prst="rect">
              <a:avLst/>
            </a:prstGeom>
          </p:spPr>
          <p:txBody>
            <a:bodyPr wrap="square" lIns="0" tIns="6635" rIns="0" bIns="0" rtlCol="0">
              <a:noAutofit/>
            </a:bodyPr>
            <a:lstStyle/>
            <a:p>
              <a:pPr marL="12700" algn="just"/>
              <a:r>
                <a:rPr lang="es-ES" sz="900" dirty="0">
                  <a:latin typeface="Malgun Gothic"/>
                  <a:cs typeface="Malgun Gothic"/>
                </a:rPr>
                <a:t>El orgullo fue la razón principal por la que los que construyeron la torre de Babel fueron abandonados por Dios. ¿Cómo puedes reconocer a Dios y llevar una vida sin orgullo (Sal 10:17, Pr 29:23, Fil 2:3, 1P 5:5)?</a:t>
              </a:r>
            </a:p>
          </p:txBody>
        </p:sp>
        <p:sp>
          <p:nvSpPr>
            <p:cNvPr id="4" name="object 4"/>
            <p:cNvSpPr txBox="1"/>
            <p:nvPr/>
          </p:nvSpPr>
          <p:spPr>
            <a:xfrm>
              <a:off x="633079" y="5002378"/>
              <a:ext cx="130041"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5</a:t>
              </a:r>
              <a:endParaRPr sz="1200">
                <a:latin typeface="Impact"/>
                <a:cs typeface="Impact"/>
              </a:endParaRPr>
            </a:p>
          </p:txBody>
        </p:sp>
        <p:sp>
          <p:nvSpPr>
            <p:cNvPr id="3" name="object 3"/>
            <p:cNvSpPr txBox="1"/>
            <p:nvPr/>
          </p:nvSpPr>
          <p:spPr>
            <a:xfrm>
              <a:off x="906999" y="5002189"/>
              <a:ext cx="4049548" cy="139700"/>
            </a:xfrm>
            <a:prstGeom prst="rect">
              <a:avLst/>
            </a:prstGeom>
          </p:spPr>
          <p:txBody>
            <a:bodyPr wrap="square" lIns="0" tIns="6635" rIns="0" bIns="0" rtlCol="0">
              <a:noAutofit/>
            </a:bodyPr>
            <a:lstStyle/>
            <a:p>
              <a:pPr marL="12700" algn="just"/>
              <a:r>
                <a:rPr lang="es-ES" sz="900" dirty="0">
                  <a:latin typeface="Malgun Gothic"/>
                  <a:cs typeface="Malgun Gothic"/>
                </a:rPr>
                <a:t>Escribe las palabras o acciones de las que te acuerdas de tu vida pasada de las cuales estabas orgulloso.</a:t>
              </a:r>
            </a:p>
          </p:txBody>
        </p:sp>
        <p:sp>
          <p:nvSpPr>
            <p:cNvPr id="2" name="object 2"/>
            <p:cNvSpPr txBox="1"/>
            <p:nvPr/>
          </p:nvSpPr>
          <p:spPr>
            <a:xfrm>
              <a:off x="506725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89</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Sal 10:4</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Pr 16:18</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Pr 18:12</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90</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Mt 11:29</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1Co 13:4</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Stg 4:6</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1P 5:5</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91</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그룹 20">
            <a:extLst>
              <a:ext uri="{FF2B5EF4-FFF2-40B4-BE49-F238E27FC236}">
                <a16:creationId xmlns:a16="http://schemas.microsoft.com/office/drawing/2014/main" id="{8AF784A7-972A-426F-A272-6C720655A0ED}"/>
              </a:ext>
            </a:extLst>
          </p:cNvPr>
          <p:cNvGrpSpPr/>
          <p:nvPr/>
        </p:nvGrpSpPr>
        <p:grpSpPr>
          <a:xfrm>
            <a:off x="0" y="-12"/>
            <a:ext cx="5471997" cy="7992008"/>
            <a:chOff x="0" y="-12"/>
            <a:chExt cx="5471997" cy="7992008"/>
          </a:xfrm>
        </p:grpSpPr>
        <p:sp>
          <p:nvSpPr>
            <p:cNvPr id="19" name="object 19"/>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729703" y="5121846"/>
              <a:ext cx="3281794" cy="2338781"/>
            </a:xfrm>
            <a:prstGeom prst="rect">
              <a:avLst/>
            </a:prstGeom>
            <a:blipFill>
              <a:blip r:embed="rId3" cstate="print"/>
              <a:stretch>
                <a:fillRect/>
              </a:stretch>
            </a:blipFill>
          </p:spPr>
          <p:txBody>
            <a:bodyPr wrap="square" lIns="0" tIns="0" rIns="0" bIns="0" rtlCol="0">
              <a:noAutofit/>
            </a:bodyPr>
            <a:lstStyle/>
            <a:p>
              <a:endParaRPr/>
            </a:p>
          </p:txBody>
        </p:sp>
        <p:sp>
          <p:nvSpPr>
            <p:cNvPr id="17" name="object 17"/>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8" name="object 18"/>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1523376" y="1093600"/>
              <a:ext cx="790066" cy="254000"/>
            </a:xfrm>
            <a:prstGeom prst="rect">
              <a:avLst/>
            </a:prstGeom>
          </p:spPr>
          <p:txBody>
            <a:bodyPr wrap="square" lIns="0" tIns="12700" rIns="0" bIns="0" rtlCol="0">
              <a:noAutofit/>
            </a:bodyPr>
            <a:lstStyle/>
            <a:p>
              <a:pPr marL="12700">
                <a:lnSpc>
                  <a:spcPts val="2000"/>
                </a:lnSpc>
              </a:pPr>
              <a:r>
                <a:rPr lang="es-ES" dirty="0">
                  <a:solidFill>
                    <a:srgbClr val="00ADEF"/>
                  </a:solidFill>
                  <a:latin typeface="Times New Roman" panose="02020603050405020304" pitchFamily="18" charset="0"/>
                  <a:cs typeface="Times New Roman" panose="02020603050405020304" pitchFamily="18" charset="0"/>
                </a:rPr>
                <a:t>Zigurat</a:t>
              </a:r>
              <a:endParaRPr sz="18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442663" y="1738124"/>
              <a:ext cx="4252105" cy="1092390"/>
            </a:xfrm>
            <a:prstGeom prst="rect">
              <a:avLst/>
            </a:prstGeom>
          </p:spPr>
          <p:txBody>
            <a:bodyPr wrap="square" lIns="0" tIns="6604" rIns="0" bIns="0" rtlCol="0">
              <a:noAutofit/>
            </a:bodyPr>
            <a:lstStyle/>
            <a:p>
              <a:pPr marR="8212" indent="98425" algn="just">
                <a:lnSpc>
                  <a:spcPts val="1200"/>
                </a:lnSpc>
              </a:pPr>
              <a:r>
                <a:rPr lang="es-ES" sz="900" dirty="0">
                  <a:latin typeface="맑은 고딕" panose="020B0503020000020004" pitchFamily="34" charset="-127"/>
                  <a:ea typeface="맑은 고딕" panose="020B0503020000020004" pitchFamily="34" charset="-127"/>
                  <a:cs typeface="Malgun Gothic"/>
                </a:rPr>
                <a:t>Se cree que se han encontrado más de 20 torres en la región de Mesopotamia, similares a la torre de Babel registrada en la Biblia. Esto se llama ‘Zigurat', que significa 'colina del cielo'. Zigurat es una torre de escaleras de 7 plantas, entre ellas, la grande mide un tamaño de 122m en la parte inferior y 46,7m de altura. El exterior está hecho de ladrillo y brea, y el interior es barro. Cada planta está pintada en un color diferente, cada uno de los cuales se dice que representa los siete planetas conocidos de la época. Está claro que fue construido con el propósito de astrología o adoración al cielo.</a:t>
              </a:r>
            </a:p>
          </p:txBody>
        </p:sp>
        <p:sp>
          <p:nvSpPr>
            <p:cNvPr id="5" name="object 5"/>
            <p:cNvSpPr txBox="1"/>
            <p:nvPr/>
          </p:nvSpPr>
          <p:spPr>
            <a:xfrm>
              <a:off x="442663" y="3099801"/>
              <a:ext cx="4252514" cy="443499"/>
            </a:xfrm>
            <a:prstGeom prst="rect">
              <a:avLst/>
            </a:prstGeom>
          </p:spPr>
          <p:txBody>
            <a:bodyPr wrap="square" lIns="0" tIns="6921" rIns="0" bIns="0" rtlCol="0">
              <a:noAutofit/>
            </a:bodyPr>
            <a:lstStyle/>
            <a:p>
              <a:pPr indent="120650" algn="just">
                <a:lnSpc>
                  <a:spcPts val="1200"/>
                </a:lnSpc>
              </a:pPr>
              <a:r>
                <a:rPr lang="es-ES" sz="900" dirty="0">
                  <a:latin typeface="맑은 고딕" panose="020B0503020000020004" pitchFamily="34" charset="-127"/>
                  <a:ea typeface="맑은 고딕" panose="020B0503020000020004" pitchFamily="34" charset="-127"/>
                  <a:cs typeface="Malgun Gothic"/>
                </a:rPr>
                <a:t>La Biblia escribió acerca de la torre de Babel ‘cuya cúspide llegue al cielo’(Gn 11:4), Zigurat y su significado se sintetizan. Además, una antigua tableta babilónica tiene el siguiente registro acerca de Zigurat:</a:t>
              </a:r>
            </a:p>
          </p:txBody>
        </p:sp>
        <p:sp>
          <p:nvSpPr>
            <p:cNvPr id="4" name="object 4"/>
            <p:cNvSpPr txBox="1"/>
            <p:nvPr/>
          </p:nvSpPr>
          <p:spPr>
            <a:xfrm>
              <a:off x="442663" y="3771900"/>
              <a:ext cx="4258808" cy="541978"/>
            </a:xfrm>
            <a:prstGeom prst="rect">
              <a:avLst/>
            </a:prstGeom>
          </p:spPr>
          <p:txBody>
            <a:bodyPr wrap="square" lIns="0" tIns="6921" rIns="0" bIns="0" rtlCol="0">
              <a:noAutofit/>
            </a:bodyPr>
            <a:lstStyle/>
            <a:p>
              <a:pPr marR="17784" indent="120650" algn="just">
                <a:lnSpc>
                  <a:spcPts val="1200"/>
                </a:lnSpc>
              </a:pPr>
              <a:r>
                <a:rPr lang="es-ES" sz="900" dirty="0">
                  <a:latin typeface="맑은 고딕" panose="020B0503020000020004" pitchFamily="34" charset="-127"/>
                  <a:ea typeface="맑은 고딕" panose="020B0503020000020004" pitchFamily="34" charset="-127"/>
                  <a:cs typeface="NanumBarunGothic"/>
                </a:rPr>
                <a:t>‘Por la construcción de Zigurat, todos los dioses del cielo estaban enojados. Entonces una noche vino un dios e interrumpió sus trabajos. Finalmente, el trabajo de construcción se detuvo y los humanos se dispersaron con diferentes idiomas.’</a:t>
              </a:r>
            </a:p>
          </p:txBody>
        </p:sp>
        <p:sp>
          <p:nvSpPr>
            <p:cNvPr id="3" name="object 3"/>
            <p:cNvSpPr txBox="1"/>
            <p:nvPr/>
          </p:nvSpPr>
          <p:spPr>
            <a:xfrm>
              <a:off x="442663" y="4583165"/>
              <a:ext cx="4252476" cy="460031"/>
            </a:xfrm>
            <a:prstGeom prst="rect">
              <a:avLst/>
            </a:prstGeom>
          </p:spPr>
          <p:txBody>
            <a:bodyPr wrap="square" lIns="0" tIns="6604" rIns="0" bIns="0" rtlCol="0">
              <a:noAutofit/>
            </a:bodyPr>
            <a:lstStyle/>
            <a:p>
              <a:pPr indent="120650" algn="just">
                <a:lnSpc>
                  <a:spcPts val="1200"/>
                </a:lnSpc>
              </a:pPr>
              <a:r>
                <a:rPr lang="es-ES" sz="900" dirty="0">
                  <a:latin typeface="맑은 고딕" panose="020B0503020000020004" pitchFamily="34" charset="-127"/>
                  <a:ea typeface="맑은 고딕" panose="020B0503020000020004" pitchFamily="34" charset="-127"/>
                  <a:cs typeface="Malgun Gothic"/>
                </a:rPr>
                <a:t>A la vista, se pensaron que la torre de Babel había sido uno de estos zigurats, y que la dimensión del zigurat era pequeña en las generaciones postreras, pero el zigurat en el principio habría sido de una dimensión enorme</a:t>
              </a:r>
              <a:r>
                <a:rPr sz="900" dirty="0">
                  <a:latin typeface="맑은 고딕" panose="020B0503020000020004" pitchFamily="34" charset="-127"/>
                  <a:ea typeface="맑은 고딕" panose="020B0503020000020004" pitchFamily="34" charset="-127"/>
                  <a:cs typeface="Malgun Gothic"/>
                </a:rPr>
                <a:t>(</a:t>
              </a:r>
              <a:r>
                <a:rPr lang="es-ES" sz="900" dirty="0">
                  <a:latin typeface="맑은 고딕" panose="020B0503020000020004" pitchFamily="34" charset="-127"/>
                  <a:ea typeface="맑은 고딕" panose="020B0503020000020004" pitchFamily="34" charset="-127"/>
                  <a:cs typeface="Malgun Gothic"/>
                </a:rPr>
                <a:t>Gn</a:t>
              </a:r>
              <a:r>
                <a:rPr sz="900" dirty="0">
                  <a:latin typeface="맑은 고딕" panose="020B0503020000020004" pitchFamily="34" charset="-127"/>
                  <a:ea typeface="맑은 고딕" panose="020B0503020000020004" pitchFamily="34" charset="-127"/>
                  <a:cs typeface="Malgun Gothic"/>
                </a:rPr>
                <a:t> 11:3~4).</a:t>
              </a:r>
            </a:p>
          </p:txBody>
        </p:sp>
        <p:sp>
          <p:nvSpPr>
            <p:cNvPr id="2" name="object 2"/>
            <p:cNvSpPr txBox="1"/>
            <p:nvPr/>
          </p:nvSpPr>
          <p:spPr>
            <a:xfrm>
              <a:off x="2227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92</a:t>
              </a:r>
              <a:endParaRPr sz="1000">
                <a:latin typeface="Times New Roman"/>
                <a:cs typeface="Times New Roman"/>
              </a:endParaRPr>
            </a:p>
          </p:txBody>
        </p:sp>
        <p:sp>
          <p:nvSpPr>
            <p:cNvPr id="20" name="object 7">
              <a:extLst>
                <a:ext uri="{FF2B5EF4-FFF2-40B4-BE49-F238E27FC236}">
                  <a16:creationId xmlns:a16="http://schemas.microsoft.com/office/drawing/2014/main" id="{3ABB0FE3-36C3-434D-86B3-FBD5BE72C09B}"/>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그룹 22">
            <a:extLst>
              <a:ext uri="{FF2B5EF4-FFF2-40B4-BE49-F238E27FC236}">
                <a16:creationId xmlns:a16="http://schemas.microsoft.com/office/drawing/2014/main" id="{5A4AA5B8-5A3E-4DA4-9B36-FD5CDD45E62B}"/>
              </a:ext>
            </a:extLst>
          </p:cNvPr>
          <p:cNvGrpSpPr/>
          <p:nvPr/>
        </p:nvGrpSpPr>
        <p:grpSpPr>
          <a:xfrm>
            <a:off x="0" y="-12"/>
            <a:ext cx="5471997" cy="7992008"/>
            <a:chOff x="0" y="-12"/>
            <a:chExt cx="5471997" cy="7992008"/>
          </a:xfrm>
        </p:grpSpPr>
        <p:sp>
          <p:nvSpPr>
            <p:cNvPr id="16" name="object 16"/>
            <p:cNvSpPr/>
            <p:nvPr/>
          </p:nvSpPr>
          <p:spPr>
            <a:xfrm>
              <a:off x="1467662" y="654088"/>
              <a:ext cx="3672840" cy="752855"/>
            </a:xfrm>
            <a:custGeom>
              <a:avLst/>
              <a:gdLst/>
              <a:ahLst/>
              <a:cxnLst/>
              <a:rect l="l" t="t" r="r" b="b"/>
              <a:pathLst>
                <a:path w="3672840" h="752855">
                  <a:moveTo>
                    <a:pt x="0" y="0"/>
                  </a:moveTo>
                  <a:lnTo>
                    <a:pt x="0" y="752855"/>
                  </a:lnTo>
                  <a:lnTo>
                    <a:pt x="3672840" y="752855"/>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21" name="object 21"/>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dirty="0"/>
            </a:p>
          </p:txBody>
        </p:sp>
        <p:sp>
          <p:nvSpPr>
            <p:cNvPr id="17" name="object 17"/>
            <p:cNvSpPr/>
            <p:nvPr/>
          </p:nvSpPr>
          <p:spPr>
            <a:xfrm>
              <a:off x="1464823" y="654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1464823" y="654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0" name="object 20"/>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761286" y="1871723"/>
              <a:ext cx="4219055" cy="3881377"/>
            </a:xfrm>
            <a:prstGeom prst="rect">
              <a:avLst/>
            </a:prstGeom>
          </p:spPr>
          <p:txBody>
            <a:bodyPr wrap="square" lIns="0" tIns="6604" rIns="0" bIns="0" rtlCol="0">
              <a:noAutofit/>
            </a:bodyPr>
            <a:lstStyle/>
            <a:p>
              <a:pPr indent="120650" algn="just">
                <a:lnSpc>
                  <a:spcPts val="1100"/>
                </a:lnSpc>
              </a:pPr>
              <a:r>
                <a:rPr lang="es-ES" sz="900" dirty="0">
                  <a:latin typeface="Malgun Gothic"/>
                  <a:cs typeface="Malgun Gothic"/>
                </a:rPr>
                <a:t>Es difícil entender por qué el pueblo de Israel, el pueblo escogido de Dios, rechazó al Mesías que había estado esperando durante tanto tiempo, y lo entregó a la mano de los romanos para ser crucificado y matado. Esto es más trágico y traumático que el caso de un hijo que infame a su padre y lo mate. Sin embargo, había una razón por la cual el pueblo de Israel rechazó a Jesús, y por medio de esa razón podemos aprender una gran lección.</a:t>
              </a:r>
              <a:endParaRPr sz="900" dirty="0">
                <a:latin typeface="Malgun Gothic"/>
                <a:cs typeface="Malgun Gothic"/>
              </a:endParaRPr>
            </a:p>
            <a:p>
              <a:pPr marL="12700" marR="6097" indent="108013" algn="just">
                <a:lnSpc>
                  <a:spcPts val="1100"/>
                </a:lnSpc>
              </a:pPr>
              <a:r>
                <a:rPr lang="es-ES" sz="900" dirty="0">
                  <a:latin typeface="Malgun Gothic"/>
                  <a:cs typeface="Malgun Gothic"/>
                </a:rPr>
                <a:t>En ese momento, Israel estaba sufriendo política y económicamente de modo indescriptible, ya que continuó siendo dominado por países como Babilonia, Imperio Medo Persa, Grecia y Roma, dejando atrás los brillantes días del rey David y el rey Salomón. Por eso oraban ansiosamente para que Dios enviara rápidamente al Mesías. Esperaban que cuando viniera el Mesías, conquistarían Roma que oprimía a Israel, independizarían a Israel y construirían un reino en este mundo centrado en Jerusalén. Obsesionados con resolver los problemas frente a ellos, olvidaron las palabras que Jesús predijo en detalle: ‘Moriré y resucitaré para salvar el alma de los hombres del pecado y la muerte.’ El plan de Dios es salvar las almas de la potestad del pecado y la muerte: antes que recuperar al pueblo de Israel y resolver sus problemas físicos, darles la vida eterna y guiarlos al reino eterno de Dios. Sin embargo, no reflexionaron sobre su problema del alma.</a:t>
              </a:r>
            </a:p>
            <a:p>
              <a:pPr marL="12700" marR="6097" indent="108013" algn="just">
                <a:lnSpc>
                  <a:spcPts val="1100"/>
                </a:lnSpc>
              </a:pPr>
              <a:r>
                <a:rPr lang="es-ES" sz="900" dirty="0">
                  <a:latin typeface="Malgun Gothic"/>
                  <a:cs typeface="Malgun Gothic"/>
                </a:rPr>
                <a:t>Los judíos que vieron muchos de los milagros de Jesús, al ver que Jesús dio de comer a más de cinco mil personas, dijeron: ‘Verdaderamente éste es el profeta que ha de venir a este mundo’ y trataron de agarrar a Jesús y obligarle a ser su rey. Levantar al rey de Israel significa provocar una revolución contra Roma. Sin embargo, Jesús no quería ser rey y fue a los montes para escapar de ellos(Jn 6:15). Jesús no mencionó ningún problema político y no se convirtió en rey, los judíos decepcionados consideraron que Jesús no era el Mesías. Por eso odiaban y perseguían a Jesús. Esto se debe a que no conocían a Cristo correctamente en la Biblia.</a:t>
              </a:r>
              <a:endParaRPr sz="900" dirty="0">
                <a:latin typeface="Malgun Gothic"/>
                <a:cs typeface="Malgun Gothic"/>
              </a:endParaRPr>
            </a:p>
          </p:txBody>
        </p:sp>
        <p:sp>
          <p:nvSpPr>
            <p:cNvPr id="7" name="object 7"/>
            <p:cNvSpPr txBox="1"/>
            <p:nvPr/>
          </p:nvSpPr>
          <p:spPr>
            <a:xfrm>
              <a:off x="761285" y="5968950"/>
              <a:ext cx="4213317" cy="317550"/>
            </a:xfrm>
            <a:prstGeom prst="rect">
              <a:avLst/>
            </a:prstGeom>
          </p:spPr>
          <p:txBody>
            <a:bodyPr wrap="square" lIns="0" tIns="6635" rIns="0" bIns="0" rtlCol="0">
              <a:noAutofit/>
            </a:bodyPr>
            <a:lstStyle/>
            <a:p>
              <a:pPr marL="12700" algn="just">
                <a:lnSpc>
                  <a:spcPts val="1100"/>
                </a:lnSpc>
              </a:pPr>
              <a:r>
                <a:rPr lang="es-ES" sz="900" dirty="0">
                  <a:solidFill>
                    <a:srgbClr val="00ADEF"/>
                  </a:solidFill>
                  <a:latin typeface="Malgun Gothic"/>
                  <a:cs typeface="Malgun Gothic"/>
                </a:rPr>
                <a:t>Ni tenéis su palabra morando en vosotros; porque a quien él envió, vosotros no creéis. (Jn 5:38)</a:t>
              </a:r>
              <a:endParaRPr sz="900" dirty="0">
                <a:latin typeface="Malgun Gothic"/>
                <a:cs typeface="Malgun Gothic"/>
              </a:endParaRPr>
            </a:p>
          </p:txBody>
        </p:sp>
        <p:sp>
          <p:nvSpPr>
            <p:cNvPr id="6" name="object 6"/>
            <p:cNvSpPr txBox="1"/>
            <p:nvPr/>
          </p:nvSpPr>
          <p:spPr>
            <a:xfrm>
              <a:off x="761286" y="6426150"/>
              <a:ext cx="4219021" cy="317550"/>
            </a:xfrm>
            <a:prstGeom prst="rect">
              <a:avLst/>
            </a:prstGeom>
          </p:spPr>
          <p:txBody>
            <a:bodyPr wrap="square" lIns="0" tIns="6635" rIns="0" bIns="0" rtlCol="0">
              <a:noAutofit/>
            </a:bodyPr>
            <a:lstStyle/>
            <a:p>
              <a:pPr marL="12700" algn="just">
                <a:lnSpc>
                  <a:spcPts val="1100"/>
                </a:lnSpc>
              </a:pPr>
              <a:r>
                <a:rPr lang="es-ES" sz="900" dirty="0">
                  <a:solidFill>
                    <a:srgbClr val="00ADEF"/>
                  </a:solidFill>
                  <a:latin typeface="Malgun Gothic"/>
                  <a:cs typeface="Malgun Gothic"/>
                </a:rPr>
                <a:t>La que ninguno de los príncipes de este siglo conoció; porque si la hubieran conocido, nunca habrían crucificado al Señor de gloria. (1Co 2:8)</a:t>
              </a:r>
            </a:p>
          </p:txBody>
        </p:sp>
        <p:sp>
          <p:nvSpPr>
            <p:cNvPr id="5" name="object 5"/>
            <p:cNvSpPr txBox="1"/>
            <p:nvPr/>
          </p:nvSpPr>
          <p:spPr>
            <a:xfrm>
              <a:off x="761286" y="6912810"/>
              <a:ext cx="4213317" cy="304749"/>
            </a:xfrm>
            <a:prstGeom prst="rect">
              <a:avLst/>
            </a:prstGeom>
          </p:spPr>
          <p:txBody>
            <a:bodyPr wrap="square" lIns="0" tIns="6604" rIns="0" bIns="0" rtlCol="0">
              <a:noAutofit/>
            </a:bodyPr>
            <a:lstStyle/>
            <a:p>
              <a:pPr indent="120650" algn="just">
                <a:lnSpc>
                  <a:spcPts val="1100"/>
                </a:lnSpc>
              </a:pPr>
              <a:r>
                <a:rPr lang="es-ES" sz="900" dirty="0">
                  <a:latin typeface="Malgun Gothic"/>
                  <a:cs typeface="Malgun Gothic"/>
                </a:rPr>
                <a:t>Además, al obsesionarse con la solución de problemas reales y físicos frente a ellos, desconocieron y rechazaron al Cristo que salvó sus almas.</a:t>
              </a:r>
            </a:p>
          </p:txBody>
        </p:sp>
        <p:sp>
          <p:nvSpPr>
            <p:cNvPr id="4" name="object 4"/>
            <p:cNvSpPr txBox="1"/>
            <p:nvPr/>
          </p:nvSpPr>
          <p:spPr>
            <a:xfrm>
              <a:off x="50590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93</a:t>
              </a:r>
              <a:endParaRPr sz="1000">
                <a:latin typeface="Times New Roman"/>
                <a:cs typeface="Times New Roman"/>
              </a:endParaRPr>
            </a:p>
          </p:txBody>
        </p:sp>
        <p:sp>
          <p:nvSpPr>
            <p:cNvPr id="2" name="object 2"/>
            <p:cNvSpPr txBox="1"/>
            <p:nvPr/>
          </p:nvSpPr>
          <p:spPr>
            <a:xfrm>
              <a:off x="1676960" y="672616"/>
              <a:ext cx="3672840" cy="752855"/>
            </a:xfrm>
            <a:prstGeom prst="rect">
              <a:avLst/>
            </a:prstGeom>
          </p:spPr>
          <p:txBody>
            <a:bodyPr wrap="square" lIns="0" tIns="7766" rIns="0" bIns="0" rtlCol="0">
              <a:noAutofit/>
            </a:bodyPr>
            <a:lstStyle/>
            <a:p>
              <a:pPr>
                <a:lnSpc>
                  <a:spcPts val="1400"/>
                </a:lnSpc>
              </a:pPr>
              <a:endParaRPr sz="1400" dirty="0"/>
            </a:p>
            <a:p>
              <a:pPr marL="331313" algn="just">
                <a:lnSpc>
                  <a:spcPct val="143312"/>
                </a:lnSpc>
              </a:pPr>
              <a:r>
                <a:rPr lang="es-ES" sz="1000" dirty="0">
                  <a:solidFill>
                    <a:srgbClr val="00ADEF"/>
                  </a:solidFill>
                  <a:latin typeface="Malgun Gothic"/>
                  <a:cs typeface="Malgun Gothic"/>
                </a:rPr>
                <a:t>¿Por qué el pueblo de Israel rechazó a Jesús?</a:t>
              </a:r>
            </a:p>
          </p:txBody>
        </p:sp>
        <p:sp>
          <p:nvSpPr>
            <p:cNvPr id="22" name="object 3">
              <a:extLst>
                <a:ext uri="{FF2B5EF4-FFF2-40B4-BE49-F238E27FC236}">
                  <a16:creationId xmlns:a16="http://schemas.microsoft.com/office/drawing/2014/main" id="{1B8A0FCB-0A33-436B-A990-E09C1C0CF897}"/>
                </a:ext>
              </a:extLst>
            </p:cNvPr>
            <p:cNvSpPr txBox="1"/>
            <p:nvPr/>
          </p:nvSpPr>
          <p:spPr>
            <a:xfrm rot="21060000">
              <a:off x="463499" y="433059"/>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0890F44-058A-4505-8997-E7054F084466}"/>
              </a:ext>
            </a:extLst>
          </p:cNvPr>
          <p:cNvGrpSpPr/>
          <p:nvPr/>
        </p:nvGrpSpPr>
        <p:grpSpPr>
          <a:xfrm>
            <a:off x="-111696" y="-111696"/>
            <a:ext cx="5723990" cy="8207997"/>
            <a:chOff x="-111696" y="-111696"/>
            <a:chExt cx="5723990" cy="8207997"/>
          </a:xfrm>
        </p:grpSpPr>
        <p:sp>
          <p:nvSpPr>
            <p:cNvPr id="32" name="object 32"/>
            <p:cNvSpPr/>
            <p:nvPr/>
          </p:nvSpPr>
          <p:spPr>
            <a:xfrm>
              <a:off x="113309" y="0"/>
              <a:ext cx="5210987" cy="7991995"/>
            </a:xfrm>
            <a:custGeom>
              <a:avLst/>
              <a:gdLst/>
              <a:ahLst/>
              <a:cxnLst/>
              <a:rect l="l" t="t" r="r" b="b"/>
              <a:pathLst>
                <a:path w="5210987" h="7991995">
                  <a:moveTo>
                    <a:pt x="0" y="7991995"/>
                  </a:moveTo>
                  <a:lnTo>
                    <a:pt x="5210987" y="7991995"/>
                  </a:lnTo>
                  <a:lnTo>
                    <a:pt x="5210987" y="0"/>
                  </a:lnTo>
                  <a:lnTo>
                    <a:pt x="0" y="0"/>
                  </a:lnTo>
                  <a:lnTo>
                    <a:pt x="0" y="7991995"/>
                  </a:lnTo>
                  <a:close/>
                </a:path>
              </a:pathLst>
            </a:custGeom>
            <a:solidFill>
              <a:srgbClr val="C6EAFB"/>
            </a:solidFill>
          </p:spPr>
          <p:txBody>
            <a:bodyPr wrap="square" lIns="0" tIns="0" rIns="0" bIns="0" rtlCol="0">
              <a:noAutofit/>
            </a:bodyPr>
            <a:lstStyle/>
            <a:p>
              <a:endParaRPr/>
            </a:p>
          </p:txBody>
        </p:sp>
        <p:sp>
          <p:nvSpPr>
            <p:cNvPr id="14" name="object 14"/>
            <p:cNvSpPr/>
            <p:nvPr/>
          </p:nvSpPr>
          <p:spPr>
            <a:xfrm>
              <a:off x="2461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5" name="object 15"/>
            <p:cNvSpPr/>
            <p:nvPr/>
          </p:nvSpPr>
          <p:spPr>
            <a:xfrm>
              <a:off x="49685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9685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2969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111696" y="-111696"/>
              <a:ext cx="225005" cy="8207997"/>
            </a:xfrm>
            <a:custGeom>
              <a:avLst/>
              <a:gdLst/>
              <a:ahLst/>
              <a:cxnLst/>
              <a:rect l="l" t="t" r="r" b="b"/>
              <a:pathLst>
                <a:path w="225005" h="8207997">
                  <a:moveTo>
                    <a:pt x="225005" y="111696"/>
                  </a:moveTo>
                  <a:lnTo>
                    <a:pt x="111696" y="111696"/>
                  </a:lnTo>
                  <a:lnTo>
                    <a:pt x="111696" y="8103692"/>
                  </a:lnTo>
                  <a:lnTo>
                    <a:pt x="225005" y="8103692"/>
                  </a:lnTo>
                  <a:lnTo>
                    <a:pt x="225005" y="111696"/>
                  </a:lnTo>
                  <a:close/>
                </a:path>
              </a:pathLst>
            </a:custGeom>
            <a:solidFill>
              <a:srgbClr val="8DD7F7"/>
            </a:solidFill>
          </p:spPr>
          <p:txBody>
            <a:bodyPr wrap="square" lIns="0" tIns="0" rIns="0" bIns="0" rtlCol="0">
              <a:noAutofit/>
            </a:bodyPr>
            <a:lstStyle/>
            <a:p>
              <a:endParaRPr/>
            </a:p>
          </p:txBody>
        </p:sp>
        <p:sp>
          <p:nvSpPr>
            <p:cNvPr id="20" name="object 20"/>
            <p:cNvSpPr/>
            <p:nvPr/>
          </p:nvSpPr>
          <p:spPr>
            <a:xfrm>
              <a:off x="11805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491363" y="2680495"/>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511060" y="2700186"/>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3" name="object 23"/>
            <p:cNvSpPr/>
            <p:nvPr/>
          </p:nvSpPr>
          <p:spPr>
            <a:xfrm>
              <a:off x="491363" y="3587700"/>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4" name="object 24"/>
            <p:cNvSpPr/>
            <p:nvPr/>
          </p:nvSpPr>
          <p:spPr>
            <a:xfrm>
              <a:off x="511060" y="3602364"/>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5" name="object 25"/>
            <p:cNvSpPr/>
            <p:nvPr/>
          </p:nvSpPr>
          <p:spPr>
            <a:xfrm>
              <a:off x="491363" y="4457700"/>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511060" y="4465282"/>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7" name="object 27"/>
            <p:cNvSpPr/>
            <p:nvPr/>
          </p:nvSpPr>
          <p:spPr>
            <a:xfrm>
              <a:off x="491363" y="5256507"/>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8" name="object 28"/>
            <p:cNvSpPr/>
            <p:nvPr/>
          </p:nvSpPr>
          <p:spPr>
            <a:xfrm>
              <a:off x="511060" y="5295900"/>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9" name="object 29"/>
            <p:cNvSpPr/>
            <p:nvPr/>
          </p:nvSpPr>
          <p:spPr>
            <a:xfrm>
              <a:off x="491363" y="6138495"/>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30" name="object 30"/>
            <p:cNvSpPr/>
            <p:nvPr/>
          </p:nvSpPr>
          <p:spPr>
            <a:xfrm>
              <a:off x="511060" y="6158185"/>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31" name="object 31"/>
            <p:cNvSpPr/>
            <p:nvPr/>
          </p:nvSpPr>
          <p:spPr>
            <a:xfrm>
              <a:off x="517315" y="687395"/>
              <a:ext cx="665452" cy="926486"/>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3"/>
            <p:cNvSpPr/>
            <p:nvPr/>
          </p:nvSpPr>
          <p:spPr>
            <a:xfrm>
              <a:off x="5324297" y="-111696"/>
              <a:ext cx="287997" cy="8207997"/>
            </a:xfrm>
            <a:custGeom>
              <a:avLst/>
              <a:gdLst/>
              <a:ahLst/>
              <a:cxnLst/>
              <a:rect l="l" t="t" r="r" b="b"/>
              <a:pathLst>
                <a:path w="287997" h="8207997">
                  <a:moveTo>
                    <a:pt x="147700" y="111696"/>
                  </a:moveTo>
                  <a:lnTo>
                    <a:pt x="0" y="111696"/>
                  </a:lnTo>
                  <a:lnTo>
                    <a:pt x="0" y="8103692"/>
                  </a:lnTo>
                  <a:lnTo>
                    <a:pt x="147700" y="8103692"/>
                  </a:lnTo>
                  <a:lnTo>
                    <a:pt x="147700" y="111696"/>
                  </a:lnTo>
                  <a:close/>
                </a:path>
              </a:pathLst>
            </a:custGeom>
            <a:solidFill>
              <a:srgbClr val="8DD7F7"/>
            </a:solidFill>
          </p:spPr>
          <p:txBody>
            <a:bodyPr wrap="square" lIns="0" tIns="0" rIns="0" bIns="0" rtlCol="0">
              <a:noAutofit/>
            </a:bodyPr>
            <a:lstStyle/>
            <a:p>
              <a:endParaRPr/>
            </a:p>
          </p:txBody>
        </p:sp>
        <p:sp>
          <p:nvSpPr>
            <p:cNvPr id="12" name="object 12"/>
            <p:cNvSpPr txBox="1"/>
            <p:nvPr/>
          </p:nvSpPr>
          <p:spPr>
            <a:xfrm>
              <a:off x="484912" y="1276511"/>
              <a:ext cx="4263215" cy="1125238"/>
            </a:xfrm>
            <a:prstGeom prst="rect">
              <a:avLst/>
            </a:prstGeom>
          </p:spPr>
          <p:txBody>
            <a:bodyPr wrap="square" lIns="0" tIns="14097" rIns="0" bIns="0" rtlCol="0">
              <a:noAutofit/>
            </a:bodyPr>
            <a:lstStyle/>
            <a:p>
              <a:pPr marL="942313" marR="16785" algn="just">
                <a:lnSpc>
                  <a:spcPts val="2220"/>
                </a:lnSpc>
              </a:pPr>
              <a:r>
                <a:rPr lang="es-ES" sz="2000" spc="-63" dirty="0">
                  <a:solidFill>
                    <a:srgbClr val="00ADEF"/>
                  </a:solidFill>
                  <a:latin typeface="Malgun Gothic"/>
                  <a:cs typeface="Malgun Gothic"/>
                </a:rPr>
                <a:t>La salvación y el juicio de Dios</a:t>
              </a:r>
              <a:endParaRPr sz="1950" dirty="0">
                <a:latin typeface="Malgun Gothic"/>
                <a:cs typeface="Malgun Gothic"/>
              </a:endParaRPr>
            </a:p>
            <a:p>
              <a:pPr marL="12700" indent="108013" algn="just">
                <a:lnSpc>
                  <a:spcPts val="1400"/>
                </a:lnSpc>
                <a:spcBef>
                  <a:spcPts val="999"/>
                </a:spcBef>
              </a:pPr>
              <a:r>
                <a:rPr lang="es-ES" sz="900" dirty="0">
                  <a:latin typeface="Malgun Gothic"/>
                  <a:cs typeface="Malgun Gothic"/>
                </a:rPr>
                <a:t>El Dios que nos creó, pero las personas pecan contra Dios y viven una vida de desobediencia en lugar de obediencia. Dios revela la voluntad y el plan de Dios a través de la historia humana de salvación y juicio. A través del juicio, nos damos cuenta de la importancia de la salvación una vez más y acercamos a Dios.</a:t>
              </a:r>
            </a:p>
          </p:txBody>
        </p:sp>
        <p:sp>
          <p:nvSpPr>
            <p:cNvPr id="11" name="object 11"/>
            <p:cNvSpPr txBox="1"/>
            <p:nvPr/>
          </p:nvSpPr>
          <p:spPr>
            <a:xfrm>
              <a:off x="624626" y="2660890"/>
              <a:ext cx="4110660" cy="611066"/>
            </a:xfrm>
            <a:prstGeom prst="rect">
              <a:avLst/>
            </a:prstGeom>
          </p:spPr>
          <p:txBody>
            <a:bodyPr wrap="square" lIns="0" tIns="6667" rIns="0" bIns="0" rtlCol="0">
              <a:noAutofit/>
            </a:bodyPr>
            <a:lstStyle/>
            <a:p>
              <a:pPr marL="12700" algn="just">
                <a:lnSpc>
                  <a:spcPts val="1200"/>
                </a:lnSpc>
                <a:spcBef>
                  <a:spcPts val="347"/>
                </a:spcBef>
              </a:pPr>
              <a:r>
                <a:rPr lang="es-ES" sz="900" b="1" dirty="0">
                  <a:latin typeface="Malgun Gothic"/>
                  <a:cs typeface="Malgun Gothic"/>
                </a:rPr>
                <a:t>Por la fe Abel ofreció sacrificio</a:t>
              </a:r>
            </a:p>
            <a:p>
              <a:pPr marL="12700" algn="just">
                <a:lnSpc>
                  <a:spcPts val="1200"/>
                </a:lnSpc>
                <a:spcBef>
                  <a:spcPts val="347"/>
                </a:spcBef>
              </a:pPr>
              <a:r>
                <a:rPr lang="es-ES" sz="900" dirty="0">
                  <a:latin typeface="Malgun Gothic"/>
                  <a:cs typeface="Malgun Gothic"/>
                </a:rPr>
                <a:t>Debido al pecado de Adán, el pecado entró en el mundo y las personas se convirtieron en pecadores. Sin embargo, nosotros como pecadores, podemos acercar a Dios por la fe. Abel ofreció sacrificio justo a Dios por la fe.</a:t>
              </a:r>
            </a:p>
          </p:txBody>
        </p:sp>
        <p:sp>
          <p:nvSpPr>
            <p:cNvPr id="10" name="object 10"/>
            <p:cNvSpPr txBox="1"/>
            <p:nvPr/>
          </p:nvSpPr>
          <p:spPr>
            <a:xfrm>
              <a:off x="624627" y="3563070"/>
              <a:ext cx="4110660" cy="473906"/>
            </a:xfrm>
            <a:prstGeom prst="rect">
              <a:avLst/>
            </a:prstGeom>
          </p:spPr>
          <p:txBody>
            <a:bodyPr wrap="square" lIns="0" tIns="6667" rIns="0" bIns="0" rtlCol="0">
              <a:noAutofit/>
            </a:bodyPr>
            <a:lstStyle/>
            <a:p>
              <a:pPr marL="12700" algn="just">
                <a:lnSpc>
                  <a:spcPts val="1200"/>
                </a:lnSpc>
                <a:spcBef>
                  <a:spcPts val="347"/>
                </a:spcBef>
              </a:pPr>
              <a:r>
                <a:rPr lang="es-ES" sz="900" b="1" dirty="0">
                  <a:latin typeface="Malgun Gothic"/>
                  <a:cs typeface="Malgun Gothic"/>
                </a:rPr>
                <a:t>Enoc caminó con Dios</a:t>
              </a:r>
            </a:p>
            <a:p>
              <a:pPr marL="12700" algn="just">
                <a:lnSpc>
                  <a:spcPts val="1200"/>
                </a:lnSpc>
                <a:spcBef>
                  <a:spcPts val="347"/>
                </a:spcBef>
              </a:pPr>
              <a:r>
                <a:rPr lang="es-ES" sz="900" dirty="0">
                  <a:latin typeface="Malgun Gothic"/>
                  <a:cs typeface="Malgun Gothic"/>
                </a:rPr>
                <a:t>Enoc es un hombre que caminó con Dios. Es una cosa gloriosa para una persona caminar con Dios. Al igual que Enoc, debemos vivir una vida que camina con Dios.</a:t>
              </a:r>
            </a:p>
          </p:txBody>
        </p:sp>
        <p:sp>
          <p:nvSpPr>
            <p:cNvPr id="9" name="object 9"/>
            <p:cNvSpPr txBox="1"/>
            <p:nvPr/>
          </p:nvSpPr>
          <p:spPr>
            <a:xfrm>
              <a:off x="624626" y="4433277"/>
              <a:ext cx="4110660" cy="481623"/>
            </a:xfrm>
            <a:prstGeom prst="rect">
              <a:avLst/>
            </a:prstGeom>
          </p:spPr>
          <p:txBody>
            <a:bodyPr wrap="square" lIns="0" tIns="6667" rIns="0" bIns="0" rtlCol="0">
              <a:noAutofit/>
            </a:bodyPr>
            <a:lstStyle/>
            <a:p>
              <a:pPr marL="12700" algn="just">
                <a:lnSpc>
                  <a:spcPts val="1200"/>
                </a:lnSpc>
                <a:spcBef>
                  <a:spcPts val="347"/>
                </a:spcBef>
              </a:pPr>
              <a:r>
                <a:rPr lang="es-ES" sz="900" b="1" dirty="0">
                  <a:latin typeface="Malgun Gothic"/>
                  <a:cs typeface="Malgun Gothic"/>
                </a:rPr>
                <a:t>Noé preparó el juicio</a:t>
              </a:r>
            </a:p>
            <a:p>
              <a:pPr marL="12700" algn="just">
                <a:lnSpc>
                  <a:spcPts val="1200"/>
                </a:lnSpc>
                <a:spcBef>
                  <a:spcPts val="347"/>
                </a:spcBef>
              </a:pPr>
              <a:r>
                <a:rPr lang="es-ES" sz="900" dirty="0">
                  <a:latin typeface="Malgun Gothic"/>
                  <a:cs typeface="Malgun Gothic"/>
                </a:rPr>
                <a:t>Noé se salva del juicio del diluvio de este mundo a través del arca. Dios no solo juzga, sino también promete la salvación.</a:t>
              </a:r>
            </a:p>
          </p:txBody>
        </p:sp>
        <p:sp>
          <p:nvSpPr>
            <p:cNvPr id="8" name="object 8"/>
            <p:cNvSpPr txBox="1"/>
            <p:nvPr/>
          </p:nvSpPr>
          <p:spPr>
            <a:xfrm>
              <a:off x="624626" y="5219700"/>
              <a:ext cx="4110660" cy="473906"/>
            </a:xfrm>
            <a:prstGeom prst="rect">
              <a:avLst/>
            </a:prstGeom>
          </p:spPr>
          <p:txBody>
            <a:bodyPr wrap="square" lIns="0" tIns="6667" rIns="0" bIns="0" rtlCol="0">
              <a:noAutofit/>
            </a:bodyPr>
            <a:lstStyle/>
            <a:p>
              <a:pPr marL="12700" algn="just">
                <a:lnSpc>
                  <a:spcPts val="1200"/>
                </a:lnSpc>
                <a:spcBef>
                  <a:spcPts val="347"/>
                </a:spcBef>
              </a:pPr>
              <a:r>
                <a:rPr lang="es-ES" sz="900" b="1" dirty="0">
                  <a:latin typeface="Malgun Gothic"/>
                  <a:cs typeface="Malgun Gothic"/>
                </a:rPr>
                <a:t>El día en que se acaba la paciencia de Dios</a:t>
              </a:r>
            </a:p>
            <a:p>
              <a:pPr marL="12700" algn="just">
                <a:lnSpc>
                  <a:spcPts val="1200"/>
                </a:lnSpc>
                <a:spcBef>
                  <a:spcPts val="347"/>
                </a:spcBef>
              </a:pPr>
              <a:r>
                <a:rPr lang="es-ES" sz="900" dirty="0">
                  <a:latin typeface="Malgun Gothic"/>
                  <a:cs typeface="Malgun Gothic"/>
                </a:rPr>
                <a:t>Después del juicio del diluvio, queda un juicio de fuego en este mundo. Dios espera pacientemente para juzgar con el fuego como el juicio de diluvio. Debemos ser salvos antes del juicio.</a:t>
              </a:r>
            </a:p>
          </p:txBody>
        </p:sp>
        <p:sp>
          <p:nvSpPr>
            <p:cNvPr id="7" name="object 7"/>
            <p:cNvSpPr txBox="1"/>
            <p:nvPr/>
          </p:nvSpPr>
          <p:spPr>
            <a:xfrm>
              <a:off x="624626" y="6118890"/>
              <a:ext cx="4110660" cy="611066"/>
            </a:xfrm>
            <a:prstGeom prst="rect">
              <a:avLst/>
            </a:prstGeom>
          </p:spPr>
          <p:txBody>
            <a:bodyPr wrap="square" lIns="0" tIns="6667" rIns="0" bIns="0" rtlCol="0">
              <a:noAutofit/>
            </a:bodyPr>
            <a:lstStyle/>
            <a:p>
              <a:pPr marL="12700" algn="just">
                <a:lnSpc>
                  <a:spcPts val="1200"/>
                </a:lnSpc>
                <a:spcBef>
                  <a:spcPts val="347"/>
                </a:spcBef>
              </a:pPr>
              <a:r>
                <a:rPr lang="es-ES" sz="900" b="1" dirty="0">
                  <a:latin typeface="Malgun Gothic"/>
                  <a:cs typeface="Malgun Gothic"/>
                </a:rPr>
                <a:t>La torre de Babel</a:t>
              </a:r>
            </a:p>
            <a:p>
              <a:pPr marL="12700" algn="just">
                <a:lnSpc>
                  <a:spcPts val="1200"/>
                </a:lnSpc>
                <a:spcBef>
                  <a:spcPts val="347"/>
                </a:spcBef>
              </a:pPr>
              <a:r>
                <a:rPr lang="es-ES" sz="900" dirty="0">
                  <a:latin typeface="Malgun Gothic"/>
                  <a:cs typeface="Malgun Gothic"/>
                </a:rPr>
                <a:t>Después del diluvio de Noé, las personas no solo dejaron a Dios nuevamente, sino que también lo rivalizaron a través de la torre de Babel. Esto creó congestión en el idioma y dispersó a cada pueblo. La aparición de lenguas extranjeras es el resultado del juicio de Dios debido a la torre de Babel.</a:t>
              </a:r>
            </a:p>
          </p:txBody>
        </p:sp>
        <p:sp>
          <p:nvSpPr>
            <p:cNvPr id="6" name="object 6"/>
            <p:cNvSpPr txBox="1"/>
            <p:nvPr/>
          </p:nvSpPr>
          <p:spPr>
            <a:xfrm>
              <a:off x="203550" y="7597700"/>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94</a:t>
              </a:r>
              <a:endParaRPr sz="1000">
                <a:latin typeface="Times New Roman"/>
                <a:cs typeface="Times New Roman"/>
              </a:endParaRPr>
            </a:p>
          </p:txBody>
        </p:sp>
        <p:sp>
          <p:nvSpPr>
            <p:cNvPr id="33" name="object 4">
              <a:extLst>
                <a:ext uri="{FF2B5EF4-FFF2-40B4-BE49-F238E27FC236}">
                  <a16:creationId xmlns:a16="http://schemas.microsoft.com/office/drawing/2014/main" id="{2AA95034-ECE2-495A-A8C2-D0C16F2CD0CD}"/>
                </a:ext>
              </a:extLst>
            </p:cNvPr>
            <p:cNvSpPr txBox="1"/>
            <p:nvPr/>
          </p:nvSpPr>
          <p:spPr>
            <a:xfrm rot="1980000">
              <a:off x="921650" y="467240"/>
              <a:ext cx="398820"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Unidad</a:t>
              </a:r>
              <a:endParaRPr sz="1200" spc="-150" dirty="0">
                <a:latin typeface="Malgun Gothic"/>
                <a:cs typeface="Malgun Gothic"/>
              </a:endParaRPr>
            </a:p>
          </p:txBody>
        </p:sp>
        <p:sp>
          <p:nvSpPr>
            <p:cNvPr id="34" name="object 3">
              <a:extLst>
                <a:ext uri="{FF2B5EF4-FFF2-40B4-BE49-F238E27FC236}">
                  <a16:creationId xmlns:a16="http://schemas.microsoft.com/office/drawing/2014/main" id="{7FE8F676-21E2-4B88-8FCE-DEDAFEF9A6F2}"/>
                </a:ext>
              </a:extLst>
            </p:cNvPr>
            <p:cNvSpPr txBox="1"/>
            <p:nvPr/>
          </p:nvSpPr>
          <p:spPr>
            <a:xfrm rot="19620000">
              <a:off x="334276" y="429484"/>
              <a:ext cx="686819"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1126</TotalTime>
  <Words>1793</Words>
  <Application>Microsoft Office PowerPoint</Application>
  <PresentationFormat>사용자 지정</PresentationFormat>
  <Paragraphs>96</Paragraphs>
  <Slides>10</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10</vt:i4>
      </vt:variant>
    </vt:vector>
  </HeadingPairs>
  <TitlesOfParts>
    <vt:vector size="17" baseType="lpstr">
      <vt:lpstr>맑은 고딕</vt:lpstr>
      <vt:lpstr>맑은 고딕</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42</cp:revision>
  <dcterms:modified xsi:type="dcterms:W3CDTF">2022-03-01T15:25:43Z</dcterms:modified>
</cp:coreProperties>
</file>